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70" r:id="rId14"/>
    <p:sldId id="267" r:id="rId15"/>
    <p:sldId id="269"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84" autoAdjust="0"/>
  </p:normalViewPr>
  <p:slideViewPr>
    <p:cSldViewPr snapToGrid="0">
      <p:cViewPr varScale="1">
        <p:scale>
          <a:sx n="95" d="100"/>
          <a:sy n="95" d="100"/>
        </p:scale>
        <p:origin x="11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D179D-33AD-4DE6-AC77-B9BAA895AB4F}" type="datetimeFigureOut">
              <a:rPr lang="zh-CN" altLang="en-US" smtClean="0"/>
              <a:t>2019/11/22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42127-F44E-428A-9B6D-D3B18F8BCE8C}" type="slidenum">
              <a:rPr lang="zh-CN" altLang="en-US" smtClean="0"/>
              <a:t>‹#›</a:t>
            </a:fld>
            <a:endParaRPr lang="zh-CN" altLang="en-US"/>
          </a:p>
        </p:txBody>
      </p:sp>
    </p:spTree>
    <p:extLst>
      <p:ext uri="{BB962C8B-B14F-4D97-AF65-F5344CB8AC3E}">
        <p14:creationId xmlns:p14="http://schemas.microsoft.com/office/powerpoint/2010/main" val="85206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由机动车辆和非机动车辆组成的混合交通对交通效率和安全性有重大影响。为了分析机动车与非机动车之间的相互作用，提出了一种基于生存分析的横向干扰模型。</a:t>
            </a:r>
            <a:endParaRPr lang="zh-CN" altLang="en-US" dirty="0"/>
          </a:p>
        </p:txBody>
      </p:sp>
      <p:sp>
        <p:nvSpPr>
          <p:cNvPr id="4" name="灯片编号占位符 3"/>
          <p:cNvSpPr>
            <a:spLocks noGrp="1"/>
          </p:cNvSpPr>
          <p:nvPr>
            <p:ph type="sldNum" sz="quarter" idx="5"/>
          </p:nvPr>
        </p:nvSpPr>
        <p:spPr/>
        <p:txBody>
          <a:bodyPr/>
          <a:lstStyle/>
          <a:p>
            <a:fld id="{81D42127-F44E-428A-9B6D-D3B18F8BCE8C}" type="slidenum">
              <a:rPr lang="zh-CN" altLang="en-US" smtClean="0"/>
              <a:t>1</a:t>
            </a:fld>
            <a:endParaRPr lang="zh-CN" altLang="en-US"/>
          </a:p>
        </p:txBody>
      </p:sp>
    </p:spTree>
    <p:extLst>
      <p:ext uri="{BB962C8B-B14F-4D97-AF65-F5344CB8AC3E}">
        <p14:creationId xmlns:p14="http://schemas.microsoft.com/office/powerpoint/2010/main" val="8438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模型涉及生存期限</a:t>
            </a:r>
            <a:r>
              <a:rPr lang="en-US" altLang="zh-CN" dirty="0"/>
              <a:t>T</a:t>
            </a:r>
            <a:r>
              <a:rPr lang="zh-CN" altLang="en-US" dirty="0"/>
              <a:t>的函數</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生存分析法不僅涉及生存時間，還涉及事件的連續過程和終止。</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81D42127-F44E-428A-9B6D-D3B18F8BCE8C}" type="slidenum">
              <a:rPr lang="zh-CN" altLang="en-US" smtClean="0"/>
              <a:t>3</a:t>
            </a:fld>
            <a:endParaRPr lang="zh-CN" altLang="en-US"/>
          </a:p>
        </p:txBody>
      </p:sp>
    </p:spTree>
    <p:extLst>
      <p:ext uri="{BB962C8B-B14F-4D97-AF65-F5344CB8AC3E}">
        <p14:creationId xmlns:p14="http://schemas.microsoft.com/office/powerpoint/2010/main" val="347896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1D42127-F44E-428A-9B6D-D3B18F8BCE8C}" type="slidenum">
              <a:rPr lang="zh-CN" altLang="en-US" smtClean="0"/>
              <a:t>4</a:t>
            </a:fld>
            <a:endParaRPr lang="zh-CN" altLang="en-US"/>
          </a:p>
        </p:txBody>
      </p:sp>
    </p:spTree>
    <p:extLst>
      <p:ext uri="{BB962C8B-B14F-4D97-AF65-F5344CB8AC3E}">
        <p14:creationId xmlns:p14="http://schemas.microsoft.com/office/powerpoint/2010/main" val="48104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實際情況中，駕駛員在相同的橫向距離上，會做出不同的反應</a:t>
            </a:r>
          </a:p>
        </p:txBody>
      </p:sp>
      <p:sp>
        <p:nvSpPr>
          <p:cNvPr id="4" name="灯片编号占位符 3"/>
          <p:cNvSpPr>
            <a:spLocks noGrp="1"/>
          </p:cNvSpPr>
          <p:nvPr>
            <p:ph type="sldNum" sz="quarter" idx="5"/>
          </p:nvPr>
        </p:nvSpPr>
        <p:spPr/>
        <p:txBody>
          <a:bodyPr/>
          <a:lstStyle/>
          <a:p>
            <a:fld id="{81D42127-F44E-428A-9B6D-D3B18F8BCE8C}" type="slidenum">
              <a:rPr lang="zh-CN" altLang="en-US" smtClean="0"/>
              <a:t>10</a:t>
            </a:fld>
            <a:endParaRPr lang="zh-CN" altLang="en-US"/>
          </a:p>
        </p:txBody>
      </p:sp>
    </p:spTree>
    <p:extLst>
      <p:ext uri="{BB962C8B-B14F-4D97-AF65-F5344CB8AC3E}">
        <p14:creationId xmlns:p14="http://schemas.microsoft.com/office/powerpoint/2010/main" val="230511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收集了</a:t>
            </a:r>
            <a:r>
              <a:rPr lang="en-US" altLang="zh-CN" dirty="0"/>
              <a:t>913</a:t>
            </a:r>
            <a:r>
              <a:rPr lang="zh-CN" altLang="en-US" dirty="0"/>
              <a:t>個有效的橫向干擾軌跡樣本</a:t>
            </a:r>
          </a:p>
        </p:txBody>
      </p:sp>
      <p:sp>
        <p:nvSpPr>
          <p:cNvPr id="4" name="灯片编号占位符 3"/>
          <p:cNvSpPr>
            <a:spLocks noGrp="1"/>
          </p:cNvSpPr>
          <p:nvPr>
            <p:ph type="sldNum" sz="quarter" idx="5"/>
          </p:nvPr>
        </p:nvSpPr>
        <p:spPr/>
        <p:txBody>
          <a:bodyPr/>
          <a:lstStyle/>
          <a:p>
            <a:fld id="{81D42127-F44E-428A-9B6D-D3B18F8BCE8C}" type="slidenum">
              <a:rPr lang="zh-CN" altLang="en-US" smtClean="0"/>
              <a:t>12</a:t>
            </a:fld>
            <a:endParaRPr lang="zh-CN" altLang="en-US"/>
          </a:p>
        </p:txBody>
      </p:sp>
    </p:spTree>
    <p:extLst>
      <p:ext uri="{BB962C8B-B14F-4D97-AF65-F5344CB8AC3E}">
        <p14:creationId xmlns:p14="http://schemas.microsoft.com/office/powerpoint/2010/main" val="53139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MFC</a:t>
            </a:r>
            <a:r>
              <a:rPr lang="zh-CN" altLang="en-US" dirty="0"/>
              <a:t>微軟基礎類別庫</a:t>
            </a:r>
          </a:p>
        </p:txBody>
      </p:sp>
      <p:sp>
        <p:nvSpPr>
          <p:cNvPr id="4" name="灯片编号占位符 3"/>
          <p:cNvSpPr>
            <a:spLocks noGrp="1"/>
          </p:cNvSpPr>
          <p:nvPr>
            <p:ph type="sldNum" sz="quarter" idx="5"/>
          </p:nvPr>
        </p:nvSpPr>
        <p:spPr/>
        <p:txBody>
          <a:bodyPr/>
          <a:lstStyle/>
          <a:p>
            <a:fld id="{81D42127-F44E-428A-9B6D-D3B18F8BCE8C}" type="slidenum">
              <a:rPr lang="zh-CN" altLang="en-US" smtClean="0"/>
              <a:t>14</a:t>
            </a:fld>
            <a:endParaRPr lang="zh-CN" altLang="en-US"/>
          </a:p>
        </p:txBody>
      </p:sp>
    </p:spTree>
    <p:extLst>
      <p:ext uri="{BB962C8B-B14F-4D97-AF65-F5344CB8AC3E}">
        <p14:creationId xmlns:p14="http://schemas.microsoft.com/office/powerpoint/2010/main" val="103411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概率越低越安全，不敏感</a:t>
            </a:r>
            <a:endParaRPr lang="en-US" altLang="zh-CN" dirty="0"/>
          </a:p>
          <a:p>
            <a:r>
              <a:rPr lang="zh-CN" altLang="en-US" dirty="0"/>
              <a:t>概率越高越危險，越敏感</a:t>
            </a:r>
          </a:p>
        </p:txBody>
      </p:sp>
      <p:sp>
        <p:nvSpPr>
          <p:cNvPr id="4" name="灯片编号占位符 3"/>
          <p:cNvSpPr>
            <a:spLocks noGrp="1"/>
          </p:cNvSpPr>
          <p:nvPr>
            <p:ph type="sldNum" sz="quarter" idx="5"/>
          </p:nvPr>
        </p:nvSpPr>
        <p:spPr/>
        <p:txBody>
          <a:bodyPr/>
          <a:lstStyle/>
          <a:p>
            <a:fld id="{81D42127-F44E-428A-9B6D-D3B18F8BCE8C}" type="slidenum">
              <a:rPr lang="zh-CN" altLang="en-US" smtClean="0"/>
              <a:t>16</a:t>
            </a:fld>
            <a:endParaRPr lang="zh-CN" altLang="en-US"/>
          </a:p>
        </p:txBody>
      </p:sp>
    </p:spTree>
    <p:extLst>
      <p:ext uri="{BB962C8B-B14F-4D97-AF65-F5344CB8AC3E}">
        <p14:creationId xmlns:p14="http://schemas.microsoft.com/office/powerpoint/2010/main" val="3648017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FD9F6B-CC18-4780-A857-44D32B7364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69A2D2C-CBC6-4E17-A5B5-AAA42F910F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B123EBD-07C5-4E3C-BDF2-8307FEDEF956}"/>
              </a:ext>
            </a:extLst>
          </p:cNvPr>
          <p:cNvSpPr>
            <a:spLocks noGrp="1"/>
          </p:cNvSpPr>
          <p:nvPr>
            <p:ph type="dt" sz="half" idx="10"/>
          </p:nvPr>
        </p:nvSpPr>
        <p:spPr/>
        <p:txBody>
          <a:bodyPr/>
          <a:lstStyle/>
          <a:p>
            <a:fld id="{B1CE4603-F09F-483C-A4C0-9E473394A029}" type="datetimeFigureOut">
              <a:rPr lang="zh-CN" altLang="en-US" smtClean="0"/>
              <a:t>2019/11/22</a:t>
            </a:fld>
            <a:endParaRPr lang="zh-CN" altLang="en-US"/>
          </a:p>
        </p:txBody>
      </p:sp>
      <p:sp>
        <p:nvSpPr>
          <p:cNvPr id="5" name="页脚占位符 4">
            <a:extLst>
              <a:ext uri="{FF2B5EF4-FFF2-40B4-BE49-F238E27FC236}">
                <a16:creationId xmlns:a16="http://schemas.microsoft.com/office/drawing/2014/main" id="{436CCB96-CDC9-4678-A842-B0826AE43F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DFB00B-AA48-4981-AFC7-15637BD02E7F}"/>
              </a:ext>
            </a:extLst>
          </p:cNvPr>
          <p:cNvSpPr>
            <a:spLocks noGrp="1"/>
          </p:cNvSpPr>
          <p:nvPr>
            <p:ph type="sldNum" sz="quarter" idx="12"/>
          </p:nvPr>
        </p:nvSpPr>
        <p:spPr/>
        <p:txBody>
          <a:bodyPr/>
          <a:lstStyle/>
          <a:p>
            <a:fld id="{064715E6-6CC7-479A-8F34-838233F248AA}" type="slidenum">
              <a:rPr lang="zh-CN" altLang="en-US" smtClean="0"/>
              <a:t>‹#›</a:t>
            </a:fld>
            <a:endParaRPr lang="zh-CN" altLang="en-US"/>
          </a:p>
        </p:txBody>
      </p:sp>
    </p:spTree>
    <p:extLst>
      <p:ext uri="{BB962C8B-B14F-4D97-AF65-F5344CB8AC3E}">
        <p14:creationId xmlns:p14="http://schemas.microsoft.com/office/powerpoint/2010/main" val="15238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FED8C7-2355-4484-833E-CC419371696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FE6CB7C-739C-4C4B-8333-C35E19A0BFE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B5B08A-9C8E-4040-A058-E6BC0E460366}"/>
              </a:ext>
            </a:extLst>
          </p:cNvPr>
          <p:cNvSpPr>
            <a:spLocks noGrp="1"/>
          </p:cNvSpPr>
          <p:nvPr>
            <p:ph type="dt" sz="half" idx="10"/>
          </p:nvPr>
        </p:nvSpPr>
        <p:spPr/>
        <p:txBody>
          <a:bodyPr/>
          <a:lstStyle/>
          <a:p>
            <a:fld id="{B1CE4603-F09F-483C-A4C0-9E473394A029}" type="datetimeFigureOut">
              <a:rPr lang="zh-CN" altLang="en-US" smtClean="0"/>
              <a:t>2019/11/22</a:t>
            </a:fld>
            <a:endParaRPr lang="zh-CN" altLang="en-US"/>
          </a:p>
        </p:txBody>
      </p:sp>
      <p:sp>
        <p:nvSpPr>
          <p:cNvPr id="5" name="页脚占位符 4">
            <a:extLst>
              <a:ext uri="{FF2B5EF4-FFF2-40B4-BE49-F238E27FC236}">
                <a16:creationId xmlns:a16="http://schemas.microsoft.com/office/drawing/2014/main" id="{A87E85CC-1EF3-46B6-943E-320627BF22F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796319-C901-4940-A2B8-E87EBFE45C70}"/>
              </a:ext>
            </a:extLst>
          </p:cNvPr>
          <p:cNvSpPr>
            <a:spLocks noGrp="1"/>
          </p:cNvSpPr>
          <p:nvPr>
            <p:ph type="sldNum" sz="quarter" idx="12"/>
          </p:nvPr>
        </p:nvSpPr>
        <p:spPr/>
        <p:txBody>
          <a:bodyPr/>
          <a:lstStyle/>
          <a:p>
            <a:fld id="{064715E6-6CC7-479A-8F34-838233F248AA}" type="slidenum">
              <a:rPr lang="zh-CN" altLang="en-US" smtClean="0"/>
              <a:t>‹#›</a:t>
            </a:fld>
            <a:endParaRPr lang="zh-CN" altLang="en-US"/>
          </a:p>
        </p:txBody>
      </p:sp>
    </p:spTree>
    <p:extLst>
      <p:ext uri="{BB962C8B-B14F-4D97-AF65-F5344CB8AC3E}">
        <p14:creationId xmlns:p14="http://schemas.microsoft.com/office/powerpoint/2010/main" val="225526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96AF8D7-AA0C-44AB-BE84-E3042C75F5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E95B6A9-9CB0-4243-95BE-F133EEBE4AC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4371CEB-F19C-4913-9995-EC04FE2DB96D}"/>
              </a:ext>
            </a:extLst>
          </p:cNvPr>
          <p:cNvSpPr>
            <a:spLocks noGrp="1"/>
          </p:cNvSpPr>
          <p:nvPr>
            <p:ph type="dt" sz="half" idx="10"/>
          </p:nvPr>
        </p:nvSpPr>
        <p:spPr/>
        <p:txBody>
          <a:bodyPr/>
          <a:lstStyle/>
          <a:p>
            <a:fld id="{B1CE4603-F09F-483C-A4C0-9E473394A029}" type="datetimeFigureOut">
              <a:rPr lang="zh-CN" altLang="en-US" smtClean="0"/>
              <a:t>2019/11/22</a:t>
            </a:fld>
            <a:endParaRPr lang="zh-CN" altLang="en-US"/>
          </a:p>
        </p:txBody>
      </p:sp>
      <p:sp>
        <p:nvSpPr>
          <p:cNvPr id="5" name="页脚占位符 4">
            <a:extLst>
              <a:ext uri="{FF2B5EF4-FFF2-40B4-BE49-F238E27FC236}">
                <a16:creationId xmlns:a16="http://schemas.microsoft.com/office/drawing/2014/main" id="{773A88BF-8238-4ADB-862A-04A40409384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F9FB42-CA37-4324-A1A2-0146EC93A990}"/>
              </a:ext>
            </a:extLst>
          </p:cNvPr>
          <p:cNvSpPr>
            <a:spLocks noGrp="1"/>
          </p:cNvSpPr>
          <p:nvPr>
            <p:ph type="sldNum" sz="quarter" idx="12"/>
          </p:nvPr>
        </p:nvSpPr>
        <p:spPr/>
        <p:txBody>
          <a:bodyPr/>
          <a:lstStyle/>
          <a:p>
            <a:fld id="{064715E6-6CC7-479A-8F34-838233F248AA}" type="slidenum">
              <a:rPr lang="zh-CN" altLang="en-US" smtClean="0"/>
              <a:t>‹#›</a:t>
            </a:fld>
            <a:endParaRPr lang="zh-CN" altLang="en-US"/>
          </a:p>
        </p:txBody>
      </p:sp>
    </p:spTree>
    <p:extLst>
      <p:ext uri="{BB962C8B-B14F-4D97-AF65-F5344CB8AC3E}">
        <p14:creationId xmlns:p14="http://schemas.microsoft.com/office/powerpoint/2010/main" val="42050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E83363-E503-41E7-A79C-1D0887874AB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85525F-3FF1-4181-92C8-FCCE933B991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CC8BCA6-E872-45CB-9BF5-C15FEB845102}"/>
              </a:ext>
            </a:extLst>
          </p:cNvPr>
          <p:cNvSpPr>
            <a:spLocks noGrp="1"/>
          </p:cNvSpPr>
          <p:nvPr>
            <p:ph type="dt" sz="half" idx="10"/>
          </p:nvPr>
        </p:nvSpPr>
        <p:spPr/>
        <p:txBody>
          <a:bodyPr/>
          <a:lstStyle/>
          <a:p>
            <a:fld id="{B1CE4603-F09F-483C-A4C0-9E473394A029}" type="datetimeFigureOut">
              <a:rPr lang="zh-CN" altLang="en-US" smtClean="0"/>
              <a:t>2019/11/22</a:t>
            </a:fld>
            <a:endParaRPr lang="zh-CN" altLang="en-US"/>
          </a:p>
        </p:txBody>
      </p:sp>
      <p:sp>
        <p:nvSpPr>
          <p:cNvPr id="5" name="页脚占位符 4">
            <a:extLst>
              <a:ext uri="{FF2B5EF4-FFF2-40B4-BE49-F238E27FC236}">
                <a16:creationId xmlns:a16="http://schemas.microsoft.com/office/drawing/2014/main" id="{AE5D8080-F6A9-4FE9-A62C-9396126C90A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FBC79F-8060-44B9-867D-E2994C57C1A4}"/>
              </a:ext>
            </a:extLst>
          </p:cNvPr>
          <p:cNvSpPr>
            <a:spLocks noGrp="1"/>
          </p:cNvSpPr>
          <p:nvPr>
            <p:ph type="sldNum" sz="quarter" idx="12"/>
          </p:nvPr>
        </p:nvSpPr>
        <p:spPr/>
        <p:txBody>
          <a:bodyPr/>
          <a:lstStyle/>
          <a:p>
            <a:fld id="{064715E6-6CC7-479A-8F34-838233F248AA}" type="slidenum">
              <a:rPr lang="zh-CN" altLang="en-US" smtClean="0"/>
              <a:t>‹#›</a:t>
            </a:fld>
            <a:endParaRPr lang="zh-CN" altLang="en-US"/>
          </a:p>
        </p:txBody>
      </p:sp>
    </p:spTree>
    <p:extLst>
      <p:ext uri="{BB962C8B-B14F-4D97-AF65-F5344CB8AC3E}">
        <p14:creationId xmlns:p14="http://schemas.microsoft.com/office/powerpoint/2010/main" val="314566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71D153-D0B0-436B-A942-C6FA726E774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FFB7B0-B3E9-4EFD-BD9E-EB2C2BBFE4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4A76C81-012B-4479-A70A-989D55D62E27}"/>
              </a:ext>
            </a:extLst>
          </p:cNvPr>
          <p:cNvSpPr>
            <a:spLocks noGrp="1"/>
          </p:cNvSpPr>
          <p:nvPr>
            <p:ph type="dt" sz="half" idx="10"/>
          </p:nvPr>
        </p:nvSpPr>
        <p:spPr/>
        <p:txBody>
          <a:bodyPr/>
          <a:lstStyle/>
          <a:p>
            <a:fld id="{B1CE4603-F09F-483C-A4C0-9E473394A029}" type="datetimeFigureOut">
              <a:rPr lang="zh-CN" altLang="en-US" smtClean="0"/>
              <a:t>2019/11/22</a:t>
            </a:fld>
            <a:endParaRPr lang="zh-CN" altLang="en-US"/>
          </a:p>
        </p:txBody>
      </p:sp>
      <p:sp>
        <p:nvSpPr>
          <p:cNvPr id="5" name="页脚占位符 4">
            <a:extLst>
              <a:ext uri="{FF2B5EF4-FFF2-40B4-BE49-F238E27FC236}">
                <a16:creationId xmlns:a16="http://schemas.microsoft.com/office/drawing/2014/main" id="{BD0E3BD0-506A-4E36-A1FF-B910C58325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3A3F80-BE1B-4CDF-8891-8111AC0BD6AE}"/>
              </a:ext>
            </a:extLst>
          </p:cNvPr>
          <p:cNvSpPr>
            <a:spLocks noGrp="1"/>
          </p:cNvSpPr>
          <p:nvPr>
            <p:ph type="sldNum" sz="quarter" idx="12"/>
          </p:nvPr>
        </p:nvSpPr>
        <p:spPr/>
        <p:txBody>
          <a:bodyPr/>
          <a:lstStyle/>
          <a:p>
            <a:fld id="{064715E6-6CC7-479A-8F34-838233F248AA}" type="slidenum">
              <a:rPr lang="zh-CN" altLang="en-US" smtClean="0"/>
              <a:t>‹#›</a:t>
            </a:fld>
            <a:endParaRPr lang="zh-CN" altLang="en-US"/>
          </a:p>
        </p:txBody>
      </p:sp>
    </p:spTree>
    <p:extLst>
      <p:ext uri="{BB962C8B-B14F-4D97-AF65-F5344CB8AC3E}">
        <p14:creationId xmlns:p14="http://schemas.microsoft.com/office/powerpoint/2010/main" val="334119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E93CD-DD65-4ED7-A5B0-92D645E7B6E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83236C4-3A97-4704-A9F2-FFC27899C1D2}"/>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62918FF6-C5FD-4B65-877B-5D5D0382EE94}"/>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5E2901F5-DAA0-4F54-A5F1-8D4ABD1E003A}"/>
              </a:ext>
            </a:extLst>
          </p:cNvPr>
          <p:cNvSpPr>
            <a:spLocks noGrp="1"/>
          </p:cNvSpPr>
          <p:nvPr>
            <p:ph type="dt" sz="half" idx="10"/>
          </p:nvPr>
        </p:nvSpPr>
        <p:spPr/>
        <p:txBody>
          <a:bodyPr/>
          <a:lstStyle/>
          <a:p>
            <a:fld id="{B1CE4603-F09F-483C-A4C0-9E473394A029}" type="datetimeFigureOut">
              <a:rPr lang="zh-CN" altLang="en-US" smtClean="0"/>
              <a:t>2019/11/22</a:t>
            </a:fld>
            <a:endParaRPr lang="zh-CN" altLang="en-US"/>
          </a:p>
        </p:txBody>
      </p:sp>
      <p:sp>
        <p:nvSpPr>
          <p:cNvPr id="6" name="页脚占位符 5">
            <a:extLst>
              <a:ext uri="{FF2B5EF4-FFF2-40B4-BE49-F238E27FC236}">
                <a16:creationId xmlns:a16="http://schemas.microsoft.com/office/drawing/2014/main" id="{A2BA4019-F09E-42F2-A157-3ABF89C014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18167CB-58B4-45E0-942C-3FC582748065}"/>
              </a:ext>
            </a:extLst>
          </p:cNvPr>
          <p:cNvSpPr>
            <a:spLocks noGrp="1"/>
          </p:cNvSpPr>
          <p:nvPr>
            <p:ph type="sldNum" sz="quarter" idx="12"/>
          </p:nvPr>
        </p:nvSpPr>
        <p:spPr/>
        <p:txBody>
          <a:bodyPr/>
          <a:lstStyle/>
          <a:p>
            <a:fld id="{064715E6-6CC7-479A-8F34-838233F248AA}" type="slidenum">
              <a:rPr lang="zh-CN" altLang="en-US" smtClean="0"/>
              <a:t>‹#›</a:t>
            </a:fld>
            <a:endParaRPr lang="zh-CN" altLang="en-US"/>
          </a:p>
        </p:txBody>
      </p:sp>
    </p:spTree>
    <p:extLst>
      <p:ext uri="{BB962C8B-B14F-4D97-AF65-F5344CB8AC3E}">
        <p14:creationId xmlns:p14="http://schemas.microsoft.com/office/powerpoint/2010/main" val="44657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4F4B60-F2F7-4D8F-AE50-B50899F5E5E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F6EBD2-171A-47D5-B8C9-D27B7E30D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6928C83-91D6-45C7-86B0-AA9B81348BB4}"/>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13D1EF8-C5EC-4433-93B7-4DE162CD6B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7DA9C19-884A-4749-A58F-783338CF067E}"/>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68A9037-FDC5-4B2D-9F8B-26762F2D89DA}"/>
              </a:ext>
            </a:extLst>
          </p:cNvPr>
          <p:cNvSpPr>
            <a:spLocks noGrp="1"/>
          </p:cNvSpPr>
          <p:nvPr>
            <p:ph type="dt" sz="half" idx="10"/>
          </p:nvPr>
        </p:nvSpPr>
        <p:spPr/>
        <p:txBody>
          <a:bodyPr/>
          <a:lstStyle/>
          <a:p>
            <a:fld id="{B1CE4603-F09F-483C-A4C0-9E473394A029}" type="datetimeFigureOut">
              <a:rPr lang="zh-CN" altLang="en-US" smtClean="0"/>
              <a:t>2019/11/22</a:t>
            </a:fld>
            <a:endParaRPr lang="zh-CN" altLang="en-US"/>
          </a:p>
        </p:txBody>
      </p:sp>
      <p:sp>
        <p:nvSpPr>
          <p:cNvPr id="8" name="页脚占位符 7">
            <a:extLst>
              <a:ext uri="{FF2B5EF4-FFF2-40B4-BE49-F238E27FC236}">
                <a16:creationId xmlns:a16="http://schemas.microsoft.com/office/drawing/2014/main" id="{E8724D0F-5CDE-476F-A8D2-51121BF7C4C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EA8D9A4-5029-4337-A6D2-8C4010DD6978}"/>
              </a:ext>
            </a:extLst>
          </p:cNvPr>
          <p:cNvSpPr>
            <a:spLocks noGrp="1"/>
          </p:cNvSpPr>
          <p:nvPr>
            <p:ph type="sldNum" sz="quarter" idx="12"/>
          </p:nvPr>
        </p:nvSpPr>
        <p:spPr/>
        <p:txBody>
          <a:bodyPr/>
          <a:lstStyle/>
          <a:p>
            <a:fld id="{064715E6-6CC7-479A-8F34-838233F248AA}" type="slidenum">
              <a:rPr lang="zh-CN" altLang="en-US" smtClean="0"/>
              <a:t>‹#›</a:t>
            </a:fld>
            <a:endParaRPr lang="zh-CN" altLang="en-US"/>
          </a:p>
        </p:txBody>
      </p:sp>
    </p:spTree>
    <p:extLst>
      <p:ext uri="{BB962C8B-B14F-4D97-AF65-F5344CB8AC3E}">
        <p14:creationId xmlns:p14="http://schemas.microsoft.com/office/powerpoint/2010/main" val="262868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6666DD-7956-4A4A-A438-D0BC68C0394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C1D82B5-0D3D-448B-86D1-A4F9C9B5CBBD}"/>
              </a:ext>
            </a:extLst>
          </p:cNvPr>
          <p:cNvSpPr>
            <a:spLocks noGrp="1"/>
          </p:cNvSpPr>
          <p:nvPr>
            <p:ph type="dt" sz="half" idx="10"/>
          </p:nvPr>
        </p:nvSpPr>
        <p:spPr/>
        <p:txBody>
          <a:bodyPr/>
          <a:lstStyle/>
          <a:p>
            <a:fld id="{B1CE4603-F09F-483C-A4C0-9E473394A029}" type="datetimeFigureOut">
              <a:rPr lang="zh-CN" altLang="en-US" smtClean="0"/>
              <a:t>2019/11/22</a:t>
            </a:fld>
            <a:endParaRPr lang="zh-CN" altLang="en-US"/>
          </a:p>
        </p:txBody>
      </p:sp>
      <p:sp>
        <p:nvSpPr>
          <p:cNvPr id="4" name="页脚占位符 3">
            <a:extLst>
              <a:ext uri="{FF2B5EF4-FFF2-40B4-BE49-F238E27FC236}">
                <a16:creationId xmlns:a16="http://schemas.microsoft.com/office/drawing/2014/main" id="{0866CBAB-C51E-46EF-A58B-2EF16455A41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DF0B873-3FB4-4BE5-99C7-EEFD73BA8939}"/>
              </a:ext>
            </a:extLst>
          </p:cNvPr>
          <p:cNvSpPr>
            <a:spLocks noGrp="1"/>
          </p:cNvSpPr>
          <p:nvPr>
            <p:ph type="sldNum" sz="quarter" idx="12"/>
          </p:nvPr>
        </p:nvSpPr>
        <p:spPr/>
        <p:txBody>
          <a:bodyPr/>
          <a:lstStyle/>
          <a:p>
            <a:fld id="{064715E6-6CC7-479A-8F34-838233F248AA}" type="slidenum">
              <a:rPr lang="zh-CN" altLang="en-US" smtClean="0"/>
              <a:t>‹#›</a:t>
            </a:fld>
            <a:endParaRPr lang="zh-CN" altLang="en-US"/>
          </a:p>
        </p:txBody>
      </p:sp>
    </p:spTree>
    <p:extLst>
      <p:ext uri="{BB962C8B-B14F-4D97-AF65-F5344CB8AC3E}">
        <p14:creationId xmlns:p14="http://schemas.microsoft.com/office/powerpoint/2010/main" val="337926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680BD00-8DB3-4DD7-9E5F-C6D67AA82113}"/>
              </a:ext>
            </a:extLst>
          </p:cNvPr>
          <p:cNvSpPr>
            <a:spLocks noGrp="1"/>
          </p:cNvSpPr>
          <p:nvPr>
            <p:ph type="dt" sz="half" idx="10"/>
          </p:nvPr>
        </p:nvSpPr>
        <p:spPr/>
        <p:txBody>
          <a:bodyPr/>
          <a:lstStyle/>
          <a:p>
            <a:fld id="{B1CE4603-F09F-483C-A4C0-9E473394A029}" type="datetimeFigureOut">
              <a:rPr lang="zh-CN" altLang="en-US" smtClean="0"/>
              <a:t>2019/11/22</a:t>
            </a:fld>
            <a:endParaRPr lang="zh-CN" altLang="en-US"/>
          </a:p>
        </p:txBody>
      </p:sp>
      <p:sp>
        <p:nvSpPr>
          <p:cNvPr id="3" name="页脚占位符 2">
            <a:extLst>
              <a:ext uri="{FF2B5EF4-FFF2-40B4-BE49-F238E27FC236}">
                <a16:creationId xmlns:a16="http://schemas.microsoft.com/office/drawing/2014/main" id="{6FDC367E-B8D2-4F1B-AD5F-003E48A668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B127382-4202-40A8-B877-AC3D7D1430B5}"/>
              </a:ext>
            </a:extLst>
          </p:cNvPr>
          <p:cNvSpPr>
            <a:spLocks noGrp="1"/>
          </p:cNvSpPr>
          <p:nvPr>
            <p:ph type="sldNum" sz="quarter" idx="12"/>
          </p:nvPr>
        </p:nvSpPr>
        <p:spPr/>
        <p:txBody>
          <a:bodyPr/>
          <a:lstStyle/>
          <a:p>
            <a:fld id="{064715E6-6CC7-479A-8F34-838233F248AA}" type="slidenum">
              <a:rPr lang="zh-CN" altLang="en-US" smtClean="0"/>
              <a:t>‹#›</a:t>
            </a:fld>
            <a:endParaRPr lang="zh-CN" altLang="en-US"/>
          </a:p>
        </p:txBody>
      </p:sp>
    </p:spTree>
    <p:extLst>
      <p:ext uri="{BB962C8B-B14F-4D97-AF65-F5344CB8AC3E}">
        <p14:creationId xmlns:p14="http://schemas.microsoft.com/office/powerpoint/2010/main" val="413723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BFBEA6-35A4-41CE-90AE-A83262F38E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53DBA25-ACE2-427B-A42A-52A0EEF58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B286491-C7A2-463A-8314-AEBE24E5C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AE2DFEC-4994-4F81-9DEF-A675118EEDE6}"/>
              </a:ext>
            </a:extLst>
          </p:cNvPr>
          <p:cNvSpPr>
            <a:spLocks noGrp="1"/>
          </p:cNvSpPr>
          <p:nvPr>
            <p:ph type="dt" sz="half" idx="10"/>
          </p:nvPr>
        </p:nvSpPr>
        <p:spPr/>
        <p:txBody>
          <a:bodyPr/>
          <a:lstStyle/>
          <a:p>
            <a:fld id="{B1CE4603-F09F-483C-A4C0-9E473394A029}" type="datetimeFigureOut">
              <a:rPr lang="zh-CN" altLang="en-US" smtClean="0"/>
              <a:t>2019/11/22</a:t>
            </a:fld>
            <a:endParaRPr lang="zh-CN" altLang="en-US"/>
          </a:p>
        </p:txBody>
      </p:sp>
      <p:sp>
        <p:nvSpPr>
          <p:cNvPr id="6" name="页脚占位符 5">
            <a:extLst>
              <a:ext uri="{FF2B5EF4-FFF2-40B4-BE49-F238E27FC236}">
                <a16:creationId xmlns:a16="http://schemas.microsoft.com/office/drawing/2014/main" id="{414A6B36-9727-46FC-8DC8-A8EA6EB0498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FC081E5-A75B-42B7-992D-1914AEB46290}"/>
              </a:ext>
            </a:extLst>
          </p:cNvPr>
          <p:cNvSpPr>
            <a:spLocks noGrp="1"/>
          </p:cNvSpPr>
          <p:nvPr>
            <p:ph type="sldNum" sz="quarter" idx="12"/>
          </p:nvPr>
        </p:nvSpPr>
        <p:spPr/>
        <p:txBody>
          <a:bodyPr/>
          <a:lstStyle/>
          <a:p>
            <a:fld id="{064715E6-6CC7-479A-8F34-838233F248AA}" type="slidenum">
              <a:rPr lang="zh-CN" altLang="en-US" smtClean="0"/>
              <a:t>‹#›</a:t>
            </a:fld>
            <a:endParaRPr lang="zh-CN" altLang="en-US"/>
          </a:p>
        </p:txBody>
      </p:sp>
    </p:spTree>
    <p:extLst>
      <p:ext uri="{BB962C8B-B14F-4D97-AF65-F5344CB8AC3E}">
        <p14:creationId xmlns:p14="http://schemas.microsoft.com/office/powerpoint/2010/main" val="108460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84BFAF-888B-4425-A784-AA80B0C6FA4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04C8E78-92D7-491F-8F58-C8F740A28A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62C7207-92D6-49EB-8973-F83E4F495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AEA8906-9FFA-4BFE-B698-5CF10DBC9630}"/>
              </a:ext>
            </a:extLst>
          </p:cNvPr>
          <p:cNvSpPr>
            <a:spLocks noGrp="1"/>
          </p:cNvSpPr>
          <p:nvPr>
            <p:ph type="dt" sz="half" idx="10"/>
          </p:nvPr>
        </p:nvSpPr>
        <p:spPr/>
        <p:txBody>
          <a:bodyPr/>
          <a:lstStyle/>
          <a:p>
            <a:fld id="{B1CE4603-F09F-483C-A4C0-9E473394A029}" type="datetimeFigureOut">
              <a:rPr lang="zh-CN" altLang="en-US" smtClean="0"/>
              <a:t>2019/11/22</a:t>
            </a:fld>
            <a:endParaRPr lang="zh-CN" altLang="en-US"/>
          </a:p>
        </p:txBody>
      </p:sp>
      <p:sp>
        <p:nvSpPr>
          <p:cNvPr id="6" name="页脚占位符 5">
            <a:extLst>
              <a:ext uri="{FF2B5EF4-FFF2-40B4-BE49-F238E27FC236}">
                <a16:creationId xmlns:a16="http://schemas.microsoft.com/office/drawing/2014/main" id="{F53ABA18-8A93-4C55-8E87-6ECE0FFF07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C68B48C-A02A-4698-B55D-93392BB496DA}"/>
              </a:ext>
            </a:extLst>
          </p:cNvPr>
          <p:cNvSpPr>
            <a:spLocks noGrp="1"/>
          </p:cNvSpPr>
          <p:nvPr>
            <p:ph type="sldNum" sz="quarter" idx="12"/>
          </p:nvPr>
        </p:nvSpPr>
        <p:spPr/>
        <p:txBody>
          <a:bodyPr/>
          <a:lstStyle/>
          <a:p>
            <a:fld id="{064715E6-6CC7-479A-8F34-838233F248AA}" type="slidenum">
              <a:rPr lang="zh-CN" altLang="en-US" smtClean="0"/>
              <a:t>‹#›</a:t>
            </a:fld>
            <a:endParaRPr lang="zh-CN" altLang="en-US"/>
          </a:p>
        </p:txBody>
      </p:sp>
    </p:spTree>
    <p:extLst>
      <p:ext uri="{BB962C8B-B14F-4D97-AF65-F5344CB8AC3E}">
        <p14:creationId xmlns:p14="http://schemas.microsoft.com/office/powerpoint/2010/main" val="394388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023DAB5-11B8-443C-B747-7200FC000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234CBEB-55CA-497C-B2C7-E81DE308F4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889BD5E-90DB-4132-A8C2-252126CBB7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E4603-F09F-483C-A4C0-9E473394A029}" type="datetimeFigureOut">
              <a:rPr lang="zh-CN" altLang="en-US" smtClean="0"/>
              <a:t>2019/11/22</a:t>
            </a:fld>
            <a:endParaRPr lang="zh-CN" altLang="en-US"/>
          </a:p>
        </p:txBody>
      </p:sp>
      <p:sp>
        <p:nvSpPr>
          <p:cNvPr id="5" name="页脚占位符 4">
            <a:extLst>
              <a:ext uri="{FF2B5EF4-FFF2-40B4-BE49-F238E27FC236}">
                <a16:creationId xmlns:a16="http://schemas.microsoft.com/office/drawing/2014/main" id="{E53D729C-55CE-4489-9677-368DF4F8AE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BEC8CA8-C615-4D4F-92BC-AFBE6A5CB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715E6-6CC7-479A-8F34-838233F248AA}" type="slidenum">
              <a:rPr lang="zh-CN" altLang="en-US" smtClean="0"/>
              <a:t>‹#›</a:t>
            </a:fld>
            <a:endParaRPr lang="zh-CN" altLang="en-US"/>
          </a:p>
        </p:txBody>
      </p:sp>
    </p:spTree>
    <p:extLst>
      <p:ext uri="{BB962C8B-B14F-4D97-AF65-F5344CB8AC3E}">
        <p14:creationId xmlns:p14="http://schemas.microsoft.com/office/powerpoint/2010/main" val="515556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B5194E-4123-459C-9614-793EF6697C22}"/>
              </a:ext>
            </a:extLst>
          </p:cNvPr>
          <p:cNvSpPr>
            <a:spLocks noGrp="1"/>
          </p:cNvSpPr>
          <p:nvPr>
            <p:ph type="ctrTitle"/>
          </p:nvPr>
        </p:nvSpPr>
        <p:spPr/>
        <p:txBody>
          <a:bodyPr>
            <a:noAutofit/>
          </a:bodyPr>
          <a:lstStyle/>
          <a:p>
            <a:r>
              <a:rPr lang="en-US" altLang="zh-CN" sz="4000" dirty="0">
                <a:latin typeface="Times New Roman" panose="02020603050405020304" pitchFamily="18" charset="0"/>
                <a:cs typeface="Times New Roman" panose="02020603050405020304" pitchFamily="18" charset="0"/>
              </a:rPr>
              <a:t>Modeling lateral interferences between motor vehicles and non-motor vehicles: A survival analysis based approach</a:t>
            </a:r>
            <a:endParaRPr lang="zh-CN" altLang="en-US" sz="4000"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3C616E5F-1505-47F2-8924-EF672D91A9FC}"/>
              </a:ext>
            </a:extLst>
          </p:cNvPr>
          <p:cNvSpPr>
            <a:spLocks noGrp="1"/>
          </p:cNvSpPr>
          <p:nvPr>
            <p:ph type="subTitle" idx="1"/>
          </p:nvPr>
        </p:nvSpPr>
        <p:spPr>
          <a:xfrm>
            <a:off x="1524000" y="3602038"/>
            <a:ext cx="9144000" cy="1242950"/>
          </a:xfrm>
        </p:spPr>
        <p:txBody>
          <a:bodyPr>
            <a:normAutofit fontScale="92500" lnSpcReduction="20000"/>
          </a:bodyPr>
          <a:lstStyle/>
          <a:p>
            <a:r>
              <a:rPr lang="zh-CN" altLang="en-US" sz="3500" dirty="0">
                <a:latin typeface="+mn-ea"/>
              </a:rPr>
              <a:t>對機動車與非機動車之間的橫向干擾：</a:t>
            </a:r>
            <a:endParaRPr lang="en-US" altLang="zh-CN" sz="3500" dirty="0">
              <a:latin typeface="+mn-ea"/>
            </a:endParaRPr>
          </a:p>
          <a:p>
            <a:r>
              <a:rPr lang="zh-CN" altLang="en-US" sz="3500" dirty="0">
                <a:latin typeface="+mn-ea"/>
              </a:rPr>
              <a:t>基於生存分析法則</a:t>
            </a:r>
            <a:br>
              <a:rPr lang="en-US" altLang="zh-CN" dirty="0"/>
            </a:br>
            <a:endParaRPr lang="zh-CN" altLang="en-US" dirty="0"/>
          </a:p>
        </p:txBody>
      </p:sp>
      <p:sp>
        <p:nvSpPr>
          <p:cNvPr id="4" name="副标题 2">
            <a:extLst>
              <a:ext uri="{FF2B5EF4-FFF2-40B4-BE49-F238E27FC236}">
                <a16:creationId xmlns:a16="http://schemas.microsoft.com/office/drawing/2014/main" id="{CE3FCF04-1192-4663-AD2E-41113C7239F2}"/>
              </a:ext>
            </a:extLst>
          </p:cNvPr>
          <p:cNvSpPr txBox="1">
            <a:spLocks/>
          </p:cNvSpPr>
          <p:nvPr/>
        </p:nvSpPr>
        <p:spPr>
          <a:xfrm>
            <a:off x="1524000" y="5459690"/>
            <a:ext cx="9144000" cy="12429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2000" dirty="0">
                <a:latin typeface="Times New Roman" panose="02020603050405020304" pitchFamily="18" charset="0"/>
                <a:cs typeface="Times New Roman" panose="02020603050405020304" pitchFamily="18" charset="0"/>
              </a:rPr>
              <a:t>Zhao, F., Guo, H., Wang, W., &amp; Jiang, X. (2015). </a:t>
            </a:r>
          </a:p>
          <a:p>
            <a:r>
              <a:rPr lang="en-US" altLang="zh-CN" sz="2000" i="1" dirty="0">
                <a:latin typeface="Times New Roman" panose="02020603050405020304" pitchFamily="18" charset="0"/>
                <a:cs typeface="Times New Roman" panose="02020603050405020304" pitchFamily="18" charset="0"/>
              </a:rPr>
              <a:t>Transportation Research Part F: Traffic Psychology and </a:t>
            </a:r>
            <a:r>
              <a:rPr lang="en-US" altLang="zh-CN" sz="2000" i="1" dirty="0" err="1">
                <a:latin typeface="Times New Roman" panose="02020603050405020304" pitchFamily="18" charset="0"/>
                <a:cs typeface="Times New Roman" panose="02020603050405020304" pitchFamily="18" charset="0"/>
              </a:rPr>
              <a:t>Behaviour</a:t>
            </a:r>
            <a:r>
              <a:rPr lang="en-US" altLang="zh-CN" sz="2000" dirty="0">
                <a:latin typeface="Times New Roman" panose="02020603050405020304" pitchFamily="18" charset="0"/>
                <a:cs typeface="Times New Roman" panose="02020603050405020304" pitchFamily="18" charset="0"/>
              </a:rPr>
              <a:t>.</a:t>
            </a:r>
            <a:br>
              <a:rPr lang="en-US" altLang="zh-CN" sz="2000" dirty="0"/>
            </a:br>
            <a:endParaRPr lang="zh-CN" altLang="en-US" sz="2000" dirty="0"/>
          </a:p>
        </p:txBody>
      </p:sp>
    </p:spTree>
    <p:extLst>
      <p:ext uri="{BB962C8B-B14F-4D97-AF65-F5344CB8AC3E}">
        <p14:creationId xmlns:p14="http://schemas.microsoft.com/office/powerpoint/2010/main" val="2547139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D41E79D-DF49-4A64-8516-0353978F4A00}"/>
              </a:ext>
            </a:extLst>
          </p:cNvPr>
          <p:cNvSpPr>
            <a:spLocks noGrp="1"/>
          </p:cNvSpPr>
          <p:nvPr>
            <p:ph idx="1"/>
          </p:nvPr>
        </p:nvSpPr>
        <p:spPr>
          <a:xfrm>
            <a:off x="838200" y="882868"/>
            <a:ext cx="10515600" cy="5349766"/>
          </a:xfrm>
        </p:spPr>
        <p:txBody>
          <a:bodyPr/>
          <a:lstStyle/>
          <a:p>
            <a:pPr>
              <a:lnSpc>
                <a:spcPct val="150000"/>
              </a:lnSpc>
            </a:pPr>
            <a:r>
              <a:rPr lang="zh-CN" altLang="en-US" dirty="0"/>
              <a:t>根據特殊事件的發生或狀態的終止，在生存分析中將數據樣本定義為審查數據和未經審查數據。</a:t>
            </a:r>
            <a:endParaRPr lang="en-US" altLang="zh-CN" dirty="0"/>
          </a:p>
          <a:p>
            <a:pPr marL="914400" lvl="1" indent="-457200">
              <a:lnSpc>
                <a:spcPct val="150000"/>
              </a:lnSpc>
              <a:buFont typeface="+mj-lt"/>
              <a:buAutoNum type="alphaLcPeriod"/>
            </a:pPr>
            <a:r>
              <a:rPr lang="zh-CN" altLang="en-US" dirty="0"/>
              <a:t>未經審查數據：機動車與非機動車之間的距離小於臨界距離。發生由橫向干擾引起，避免衝突的策略。在現場調查中，行駛中車輛的軌跡反映了方向或速度的變化。</a:t>
            </a:r>
            <a:endParaRPr lang="en-US" altLang="zh-CN" dirty="0"/>
          </a:p>
          <a:p>
            <a:pPr marL="914400" lvl="1" indent="-457200">
              <a:lnSpc>
                <a:spcPct val="150000"/>
              </a:lnSpc>
              <a:buFont typeface="+mj-lt"/>
              <a:buAutoNum type="alphaLcPeriod"/>
            </a:pPr>
            <a:r>
              <a:rPr lang="zh-CN" altLang="en-US" dirty="0"/>
              <a:t>刪失數據：機動車與非機動車之間的距離小於臨界距離，不會發生迴避動作。在現場調查中，移動方向或速度沒有明顯變化。</a:t>
            </a:r>
          </a:p>
        </p:txBody>
      </p:sp>
    </p:spTree>
    <p:extLst>
      <p:ext uri="{BB962C8B-B14F-4D97-AF65-F5344CB8AC3E}">
        <p14:creationId xmlns:p14="http://schemas.microsoft.com/office/powerpoint/2010/main" val="3639581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5EFE412-C91C-4B4B-B757-04CB420F1034}"/>
                  </a:ext>
                </a:extLst>
              </p:cNvPr>
              <p:cNvSpPr>
                <a:spLocks noGrp="1"/>
              </p:cNvSpPr>
              <p:nvPr>
                <p:ph idx="1"/>
              </p:nvPr>
            </p:nvSpPr>
            <p:spPr>
              <a:xfrm>
                <a:off x="838200" y="725214"/>
                <a:ext cx="10515600" cy="5451749"/>
              </a:xfrm>
            </p:spPr>
            <p:txBody>
              <a:bodyPr/>
              <a:lstStyle/>
              <a:p>
                <a:r>
                  <a:rPr lang="zh-CN" altLang="en-US" dirty="0"/>
                  <a:t>根據生存分析法，橫向干擾模型可寫為：</a:t>
                </a:r>
                <a:endParaRPr lang="en-US" altLang="zh-CN" dirty="0"/>
              </a:p>
              <a:p>
                <a:pPr marL="0" indent="0">
                  <a:buNone/>
                </a:pPr>
                <a:endParaRPr lang="en-US" altLang="zh-CN" dirty="0"/>
              </a:p>
              <a:p>
                <a:pPr marL="0" indent="0">
                  <a:buNone/>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𝑆</m:t>
                          </m:r>
                        </m:e>
                      </m:acc>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nary>
                        <m:naryPr>
                          <m:chr m:val="∏"/>
                          <m:supHide m:val="on"/>
                          <m:ctrlPr>
                            <a:rPr lang="zh-CN" altLang="en-US" i="1" smtClean="0">
                              <a:latin typeface="Cambria Math" panose="02040503050406030204" pitchFamily="18" charset="0"/>
                            </a:rPr>
                          </m:ctrlPr>
                        </m:naryPr>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𝑟</m:t>
                              </m:r>
                            </m:sub>
                          </m:sSub>
                          <m:r>
                            <m:rPr>
                              <m:brk m:alnAt="7"/>
                            </m:rP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𝑘</m:t>
                          </m:r>
                        </m:sub>
                        <m:sup/>
                        <m:e>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num>
                            <m:den>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+1</m:t>
                              </m:r>
                            </m:den>
                          </m:f>
                        </m:e>
                      </m:nary>
                    </m:oMath>
                  </m:oMathPara>
                </a14:m>
                <a:endParaRPr lang="en-US" altLang="zh-CN" dirty="0"/>
              </a:p>
              <a:p>
                <a:endParaRPr lang="en-US" altLang="zh-CN" dirty="0"/>
              </a:p>
              <a:p>
                <a:pPr>
                  <a:lnSpc>
                    <a:spcPct val="150000"/>
                  </a:lnSpc>
                </a:pPr>
                <a:r>
                  <a:rPr lang="zh-CN" altLang="en-US" dirty="0"/>
                  <a:t>參數</a:t>
                </a:r>
                <a14:m>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m:t>
                    </m:r>
                    <m:f>
                      <m:fPr>
                        <m:type m:val="skw"/>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𝑑</m:t>
                        </m:r>
                      </m:den>
                    </m:f>
                    <m:r>
                      <a:rPr lang="zh-CN" altLang="en-US" i="1">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𝑆</m:t>
                        </m:r>
                      </m:e>
                    </m:acc>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oMath>
                </a14:m>
                <a:r>
                  <a:rPr lang="zh-CN" altLang="en-US" dirty="0"/>
                  <a:t>是干擾的估計概率函數。</a:t>
                </a:r>
                <a14:m>
                  <m:oMath xmlns:m="http://schemas.openxmlformats.org/officeDocument/2006/math">
                    <m:r>
                      <a:rPr lang="zh-CN" altLang="en-US" i="1" smtClean="0">
                        <a:latin typeface="Cambria Math" panose="02040503050406030204" pitchFamily="18" charset="0"/>
                      </a:rPr>
                      <m:t>𝑛</m:t>
                    </m:r>
                  </m:oMath>
                </a14:m>
                <a:r>
                  <a:rPr lang="zh-CN" altLang="en-US" dirty="0"/>
                  <a:t>是處於風險中的個體數量，包括刪失和未經審查的數據。</a:t>
                </a:r>
                <a14:m>
                  <m:oMath xmlns:m="http://schemas.openxmlformats.org/officeDocument/2006/math">
                    <m:r>
                      <a:rPr lang="en-US" altLang="zh-CN" b="0" i="1" smtClean="0">
                        <a:latin typeface="Cambria Math" panose="02040503050406030204" pitchFamily="18" charset="0"/>
                      </a:rPr>
                      <m:t>𝑘</m:t>
                    </m:r>
                  </m:oMath>
                </a14:m>
                <a:r>
                  <a:rPr lang="zh-CN" altLang="en-US" dirty="0"/>
                  <a:t>是觀察的臨界值。</a:t>
                </a:r>
                <a14:m>
                  <m:oMath xmlns:m="http://schemas.openxmlformats.org/officeDocument/2006/math">
                    <m:r>
                      <a:rPr lang="en-US" altLang="zh-CN" b="0" i="1" smtClean="0">
                        <a:latin typeface="Cambria Math" panose="02040503050406030204" pitchFamily="18" charset="0"/>
                      </a:rPr>
                      <m:t>𝑟</m:t>
                    </m:r>
                  </m:oMath>
                </a14:m>
                <a:r>
                  <a:rPr lang="zh-CN" altLang="en-US" dirty="0"/>
                  <a:t>是滿足</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𝑟</m:t>
                        </m:r>
                      </m:sub>
                    </m:sSub>
                    <m:r>
                      <m:rPr>
                        <m:brk m:alnAt="7"/>
                      </m:rP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𝑘</m:t>
                    </m:r>
                  </m:oMath>
                </a14:m>
                <a:r>
                  <a:rPr lang="zh-CN" altLang="en-US" dirty="0"/>
                  <a:t>的任一值。</a:t>
                </a:r>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𝑟</m:t>
                        </m:r>
                      </m:sub>
                    </m:sSub>
                  </m:oMath>
                </a14:m>
                <a:r>
                  <a:rPr lang="zh-CN" altLang="en-US" dirty="0"/>
                  <a:t>等於實際臨界值的未經審查數據。刪失數據意味著實際臨界值大於觀測的臨界值。</a:t>
                </a:r>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A5EFE412-C91C-4B4B-B757-04CB420F1034}"/>
                  </a:ext>
                </a:extLst>
              </p:cNvPr>
              <p:cNvSpPr>
                <a:spLocks noGrp="1" noRot="1" noChangeAspect="1" noMove="1" noResize="1" noEditPoints="1" noAdjustHandles="1" noChangeArrowheads="1" noChangeShapeType="1" noTextEdit="1"/>
              </p:cNvSpPr>
              <p:nvPr>
                <p:ph idx="1"/>
              </p:nvPr>
            </p:nvSpPr>
            <p:spPr>
              <a:xfrm>
                <a:off x="838200" y="725214"/>
                <a:ext cx="10515600" cy="5451749"/>
              </a:xfrm>
              <a:blipFill>
                <a:blip r:embed="rId2"/>
                <a:stretch>
                  <a:fillRect l="-1043" t="-2125" r="-11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35815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9870A1-AA28-4FEE-BD56-B77178387302}"/>
              </a:ext>
            </a:extLst>
          </p:cNvPr>
          <p:cNvSpPr>
            <a:spLocks noGrp="1"/>
          </p:cNvSpPr>
          <p:nvPr>
            <p:ph type="title"/>
          </p:nvPr>
        </p:nvSpPr>
        <p:spPr/>
        <p:txBody>
          <a:bodyPr/>
          <a:lstStyle/>
          <a:p>
            <a:r>
              <a:rPr lang="en-US" altLang="zh-CN" dirty="0"/>
              <a:t>3.</a:t>
            </a:r>
            <a:r>
              <a:rPr lang="zh-CN" altLang="en-US" dirty="0"/>
              <a:t>調查和數據</a:t>
            </a:r>
          </a:p>
        </p:txBody>
      </p:sp>
      <p:sp>
        <p:nvSpPr>
          <p:cNvPr id="3" name="内容占位符 2">
            <a:extLst>
              <a:ext uri="{FF2B5EF4-FFF2-40B4-BE49-F238E27FC236}">
                <a16:creationId xmlns:a16="http://schemas.microsoft.com/office/drawing/2014/main" id="{31DC6F62-2E61-4D36-843D-569DDF95E1B5}"/>
              </a:ext>
            </a:extLst>
          </p:cNvPr>
          <p:cNvSpPr>
            <a:spLocks noGrp="1"/>
          </p:cNvSpPr>
          <p:nvPr>
            <p:ph idx="1"/>
          </p:nvPr>
        </p:nvSpPr>
        <p:spPr/>
        <p:txBody>
          <a:bodyPr/>
          <a:lstStyle/>
          <a:p>
            <a:r>
              <a:rPr lang="zh-CN" altLang="en-US" dirty="0"/>
              <a:t>調查地點：北京四條典型城市道路，包括一條非機動車到和兩條機動車道</a:t>
            </a:r>
            <a:endParaRPr lang="en-US" altLang="zh-CN" dirty="0"/>
          </a:p>
          <a:p>
            <a:r>
              <a:rPr lang="zh-CN" altLang="en-US" dirty="0"/>
              <a:t>視頻採集時間：高峰時段（</a:t>
            </a:r>
            <a:r>
              <a:rPr lang="en-US" altLang="zh-CN" dirty="0"/>
              <a:t>17:00—19:00</a:t>
            </a:r>
            <a:r>
              <a:rPr lang="zh-CN" altLang="en-US" dirty="0"/>
              <a:t>）</a:t>
            </a:r>
            <a:endParaRPr lang="en-US" altLang="zh-CN" dirty="0"/>
          </a:p>
          <a:p>
            <a:r>
              <a:rPr lang="zh-CN" altLang="en-US" dirty="0"/>
              <a:t>路段長度：約</a:t>
            </a:r>
            <a:r>
              <a:rPr lang="en-US" altLang="zh-CN" dirty="0"/>
              <a:t>30m(</a:t>
            </a:r>
            <a:r>
              <a:rPr lang="zh-CN" altLang="en-US" dirty="0"/>
              <a:t>避免掉一些影響因素，如公交車站、十字路口等</a:t>
            </a:r>
            <a:r>
              <a:rPr lang="en-US" altLang="zh-CN" dirty="0"/>
              <a:t>)</a:t>
            </a:r>
          </a:p>
          <a:p>
            <a:endParaRPr lang="en-US" altLang="zh-CN" dirty="0"/>
          </a:p>
        </p:txBody>
      </p:sp>
      <p:grpSp>
        <p:nvGrpSpPr>
          <p:cNvPr id="7" name="组合 6">
            <a:extLst>
              <a:ext uri="{FF2B5EF4-FFF2-40B4-BE49-F238E27FC236}">
                <a16:creationId xmlns:a16="http://schemas.microsoft.com/office/drawing/2014/main" id="{825512BB-0585-4AC3-AE72-A2D323642CE5}"/>
              </a:ext>
            </a:extLst>
          </p:cNvPr>
          <p:cNvGrpSpPr/>
          <p:nvPr/>
        </p:nvGrpSpPr>
        <p:grpSpPr>
          <a:xfrm>
            <a:off x="1622579" y="3300248"/>
            <a:ext cx="8946841" cy="3557752"/>
            <a:chOff x="1622579" y="3300248"/>
            <a:chExt cx="8946841" cy="3557752"/>
          </a:xfrm>
        </p:grpSpPr>
        <p:pic>
          <p:nvPicPr>
            <p:cNvPr id="4" name="图片 3">
              <a:extLst>
                <a:ext uri="{FF2B5EF4-FFF2-40B4-BE49-F238E27FC236}">
                  <a16:creationId xmlns:a16="http://schemas.microsoft.com/office/drawing/2014/main" id="{E34ADA6F-51FD-4D3F-B389-6C4A8B5051C7}"/>
                </a:ext>
              </a:extLst>
            </p:cNvPr>
            <p:cNvPicPr>
              <a:picLocks noChangeAspect="1"/>
            </p:cNvPicPr>
            <p:nvPr/>
          </p:nvPicPr>
          <p:blipFill>
            <a:blip r:embed="rId3"/>
            <a:stretch>
              <a:fillRect/>
            </a:stretch>
          </p:blipFill>
          <p:spPr>
            <a:xfrm>
              <a:off x="1622579" y="3300248"/>
              <a:ext cx="8946841" cy="3557752"/>
            </a:xfrm>
            <a:prstGeom prst="rect">
              <a:avLst/>
            </a:prstGeom>
          </p:spPr>
        </p:pic>
        <p:sp>
          <p:nvSpPr>
            <p:cNvPr id="6" name="矩形 5">
              <a:extLst>
                <a:ext uri="{FF2B5EF4-FFF2-40B4-BE49-F238E27FC236}">
                  <a16:creationId xmlns:a16="http://schemas.microsoft.com/office/drawing/2014/main" id="{BAE0E194-443D-47D4-8340-BF15090844DA}"/>
                </a:ext>
              </a:extLst>
            </p:cNvPr>
            <p:cNvSpPr/>
            <p:nvPr/>
          </p:nvSpPr>
          <p:spPr>
            <a:xfrm>
              <a:off x="8849710" y="5423338"/>
              <a:ext cx="1513490" cy="273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604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DC4295E-7EA0-4DC5-8F54-C341A94842F4}"/>
              </a:ext>
            </a:extLst>
          </p:cNvPr>
          <p:cNvSpPr>
            <a:spLocks noGrp="1"/>
          </p:cNvSpPr>
          <p:nvPr>
            <p:ph idx="1"/>
          </p:nvPr>
        </p:nvSpPr>
        <p:spPr>
          <a:xfrm>
            <a:off x="838200" y="3579595"/>
            <a:ext cx="10515600" cy="2597367"/>
          </a:xfrm>
        </p:spPr>
        <p:txBody>
          <a:bodyPr/>
          <a:lstStyle/>
          <a:p>
            <a:r>
              <a:rPr lang="zh-CN" altLang="en-US" dirty="0"/>
              <a:t>四個調查地點和調查樣本的描述</a:t>
            </a:r>
          </a:p>
        </p:txBody>
      </p:sp>
      <p:pic>
        <p:nvPicPr>
          <p:cNvPr id="4" name="图片 3">
            <a:extLst>
              <a:ext uri="{FF2B5EF4-FFF2-40B4-BE49-F238E27FC236}">
                <a16:creationId xmlns:a16="http://schemas.microsoft.com/office/drawing/2014/main" id="{218A8CD8-AA92-489D-8766-30ABD295C6B7}"/>
              </a:ext>
            </a:extLst>
          </p:cNvPr>
          <p:cNvPicPr>
            <a:picLocks noChangeAspect="1"/>
          </p:cNvPicPr>
          <p:nvPr/>
        </p:nvPicPr>
        <p:blipFill>
          <a:blip r:embed="rId2"/>
          <a:stretch>
            <a:fillRect/>
          </a:stretch>
        </p:blipFill>
        <p:spPr>
          <a:xfrm>
            <a:off x="128587" y="1078131"/>
            <a:ext cx="11934825" cy="2200275"/>
          </a:xfrm>
          <a:prstGeom prst="rect">
            <a:avLst/>
          </a:prstGeom>
        </p:spPr>
      </p:pic>
    </p:spTree>
    <p:extLst>
      <p:ext uri="{BB962C8B-B14F-4D97-AF65-F5344CB8AC3E}">
        <p14:creationId xmlns:p14="http://schemas.microsoft.com/office/powerpoint/2010/main" val="194353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BDD40C7-3775-419C-AAE1-200E68EB6097}"/>
              </a:ext>
            </a:extLst>
          </p:cNvPr>
          <p:cNvSpPr>
            <a:spLocks noGrp="1"/>
          </p:cNvSpPr>
          <p:nvPr>
            <p:ph idx="1"/>
          </p:nvPr>
        </p:nvSpPr>
        <p:spPr>
          <a:xfrm>
            <a:off x="838200" y="756745"/>
            <a:ext cx="10515600" cy="5420218"/>
          </a:xfrm>
        </p:spPr>
        <p:txBody>
          <a:bodyPr>
            <a:normAutofit fontScale="92500"/>
          </a:bodyPr>
          <a:lstStyle/>
          <a:p>
            <a:pPr>
              <a:lnSpc>
                <a:spcPct val="150000"/>
              </a:lnSpc>
            </a:pPr>
            <a:r>
              <a:rPr lang="zh-CN" altLang="en-US" dirty="0"/>
              <a:t>視頻捕獲完後，使用</a:t>
            </a:r>
            <a:r>
              <a:rPr lang="en-US" altLang="zh-CN" dirty="0"/>
              <a:t>MFC</a:t>
            </a:r>
            <a:r>
              <a:rPr lang="zh-CN" altLang="en-US" dirty="0"/>
              <a:t>開發的輔助軟體從視頻中提取軌跡。該軟體包括視頻回放、軌跡提取、設置參考點、坐標轉換和數據輸出功能。</a:t>
            </a:r>
            <a:endParaRPr lang="en-US" altLang="zh-CN" dirty="0"/>
          </a:p>
          <a:p>
            <a:pPr>
              <a:lnSpc>
                <a:spcPct val="150000"/>
              </a:lnSpc>
            </a:pPr>
            <a:r>
              <a:rPr lang="zh-CN" altLang="en-US" dirty="0"/>
              <a:t>提取軌跡的時候，以機動車或非機動車的中心為參考點，記錄坐標。</a:t>
            </a:r>
            <a:endParaRPr lang="en-US" altLang="zh-CN" dirty="0"/>
          </a:p>
          <a:p>
            <a:pPr>
              <a:lnSpc>
                <a:spcPct val="150000"/>
              </a:lnSpc>
            </a:pPr>
            <a:r>
              <a:rPr lang="zh-CN" altLang="en-US" dirty="0"/>
              <a:t>再將視頻中的坐標轉換為大地坐標，以建立坐標系：道路橫截面為水平面。</a:t>
            </a:r>
            <a:endParaRPr lang="en-US" altLang="zh-CN" dirty="0"/>
          </a:p>
          <a:p>
            <a:pPr>
              <a:lnSpc>
                <a:spcPct val="150000"/>
              </a:lnSpc>
            </a:pPr>
            <a:r>
              <a:rPr lang="zh-CN" altLang="en-US" dirty="0"/>
              <a:t>注意：標準乘用車的最大寬度為</a:t>
            </a:r>
            <a:r>
              <a:rPr lang="en-US" altLang="zh-CN" dirty="0"/>
              <a:t>1.8m</a:t>
            </a:r>
            <a:r>
              <a:rPr lang="zh-CN" altLang="en-US" dirty="0"/>
              <a:t>，因此需要將這個因素考慮到橫向距離的計算，非機動車的寬度忽略不計。</a:t>
            </a:r>
            <a:endParaRPr lang="en-US" altLang="zh-CN" dirty="0"/>
          </a:p>
          <a:p>
            <a:endParaRPr lang="zh-CN" altLang="en-US" dirty="0"/>
          </a:p>
        </p:txBody>
      </p:sp>
    </p:spTree>
    <p:extLst>
      <p:ext uri="{BB962C8B-B14F-4D97-AF65-F5344CB8AC3E}">
        <p14:creationId xmlns:p14="http://schemas.microsoft.com/office/powerpoint/2010/main" val="201892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BDD40C7-3775-419C-AAE1-200E68EB6097}"/>
              </a:ext>
            </a:extLst>
          </p:cNvPr>
          <p:cNvSpPr>
            <a:spLocks noGrp="1"/>
          </p:cNvSpPr>
          <p:nvPr>
            <p:ph idx="1"/>
          </p:nvPr>
        </p:nvSpPr>
        <p:spPr>
          <a:xfrm>
            <a:off x="838200" y="3429000"/>
            <a:ext cx="10515600" cy="2747962"/>
          </a:xfrm>
        </p:spPr>
        <p:txBody>
          <a:bodyPr/>
          <a:lstStyle/>
          <a:p>
            <a:pPr>
              <a:lnSpc>
                <a:spcPct val="150000"/>
              </a:lnSpc>
            </a:pPr>
            <a:r>
              <a:rPr lang="zh-CN" altLang="en-US" dirty="0"/>
              <a:t>數據採集的準確性至關重要，由視角或瞄準距離引起的失真是主要影響因素，所以視頻捕獲的俯視圖和修訂的變化算法都採用最小化視頻失真的方法。</a:t>
            </a:r>
            <a:endParaRPr lang="en-US" altLang="zh-CN" dirty="0"/>
          </a:p>
          <a:p>
            <a:pPr>
              <a:lnSpc>
                <a:spcPct val="150000"/>
              </a:lnSpc>
            </a:pPr>
            <a:r>
              <a:rPr lang="zh-CN" altLang="en-US" dirty="0"/>
              <a:t>坐標獲取的時間間隔為</a:t>
            </a:r>
            <a:r>
              <a:rPr lang="en-US" altLang="zh-CN" dirty="0"/>
              <a:t>0.2</a:t>
            </a:r>
            <a:r>
              <a:rPr lang="zh-CN" altLang="en-US" dirty="0"/>
              <a:t>秒，以保持數據的穩定性。</a:t>
            </a:r>
          </a:p>
        </p:txBody>
      </p:sp>
      <p:pic>
        <p:nvPicPr>
          <p:cNvPr id="2" name="图片 1">
            <a:extLst>
              <a:ext uri="{FF2B5EF4-FFF2-40B4-BE49-F238E27FC236}">
                <a16:creationId xmlns:a16="http://schemas.microsoft.com/office/drawing/2014/main" id="{E6B985F2-59E0-448B-AFCC-70C29C25E7C4}"/>
              </a:ext>
            </a:extLst>
          </p:cNvPr>
          <p:cNvPicPr>
            <a:picLocks noChangeAspect="1"/>
          </p:cNvPicPr>
          <p:nvPr/>
        </p:nvPicPr>
        <p:blipFill>
          <a:blip r:embed="rId2"/>
          <a:stretch>
            <a:fillRect/>
          </a:stretch>
        </p:blipFill>
        <p:spPr>
          <a:xfrm>
            <a:off x="109537" y="182551"/>
            <a:ext cx="11972925" cy="3381375"/>
          </a:xfrm>
          <a:prstGeom prst="rect">
            <a:avLst/>
          </a:prstGeom>
        </p:spPr>
      </p:pic>
    </p:spTree>
    <p:extLst>
      <p:ext uri="{BB962C8B-B14F-4D97-AF65-F5344CB8AC3E}">
        <p14:creationId xmlns:p14="http://schemas.microsoft.com/office/powerpoint/2010/main" val="1096932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8D3236-1A87-4FF1-BD00-DAFB4C401DB1}"/>
              </a:ext>
            </a:extLst>
          </p:cNvPr>
          <p:cNvSpPr>
            <a:spLocks noGrp="1"/>
          </p:cNvSpPr>
          <p:nvPr>
            <p:ph type="title"/>
          </p:nvPr>
        </p:nvSpPr>
        <p:spPr/>
        <p:txBody>
          <a:bodyPr/>
          <a:lstStyle/>
          <a:p>
            <a:r>
              <a:rPr lang="en-US" altLang="zh-CN" dirty="0"/>
              <a:t>4.</a:t>
            </a:r>
            <a:r>
              <a:rPr lang="zh-CN" altLang="en-US" dirty="0"/>
              <a:t>模型估計</a:t>
            </a:r>
          </a:p>
        </p:txBody>
      </p:sp>
      <p:sp>
        <p:nvSpPr>
          <p:cNvPr id="3" name="内容占位符 2">
            <a:extLst>
              <a:ext uri="{FF2B5EF4-FFF2-40B4-BE49-F238E27FC236}">
                <a16:creationId xmlns:a16="http://schemas.microsoft.com/office/drawing/2014/main" id="{9CACBFDD-2E84-4C19-BFB6-C5DF27469A2A}"/>
              </a:ext>
            </a:extLst>
          </p:cNvPr>
          <p:cNvSpPr>
            <a:spLocks noGrp="1"/>
          </p:cNvSpPr>
          <p:nvPr>
            <p:ph idx="1"/>
          </p:nvPr>
        </p:nvSpPr>
        <p:spPr>
          <a:xfrm>
            <a:off x="838199" y="1825625"/>
            <a:ext cx="5341883" cy="4351338"/>
          </a:xfrm>
        </p:spPr>
        <p:txBody>
          <a:bodyPr/>
          <a:lstStyle/>
          <a:p>
            <a:pPr>
              <a:lnSpc>
                <a:spcPct val="150000"/>
              </a:lnSpc>
            </a:pPr>
            <a:r>
              <a:rPr lang="zh-CN" altLang="en-US" dirty="0"/>
              <a:t>使用生存分析法估計橫向干擾的概率分佈如圖</a:t>
            </a:r>
            <a:endParaRPr lang="en-US" altLang="zh-CN" dirty="0"/>
          </a:p>
          <a:p>
            <a:pPr>
              <a:lnSpc>
                <a:spcPct val="150000"/>
              </a:lnSpc>
            </a:pPr>
            <a:r>
              <a:rPr lang="zh-CN" altLang="en-US" dirty="0"/>
              <a:t>隨著橫向距離的增加，干擾概率越低</a:t>
            </a:r>
            <a:endParaRPr lang="en-US" altLang="zh-CN" dirty="0"/>
          </a:p>
          <a:p>
            <a:pPr>
              <a:lnSpc>
                <a:spcPct val="150000"/>
              </a:lnSpc>
            </a:pPr>
            <a:r>
              <a:rPr lang="zh-CN" altLang="en-US" dirty="0"/>
              <a:t>道路</a:t>
            </a:r>
            <a:r>
              <a:rPr lang="en-US" altLang="zh-CN" dirty="0"/>
              <a:t>1</a:t>
            </a:r>
            <a:r>
              <a:rPr lang="zh-CN" altLang="en-US" dirty="0"/>
              <a:t>和</a:t>
            </a:r>
            <a:r>
              <a:rPr lang="en-US" altLang="zh-CN" dirty="0"/>
              <a:t>3</a:t>
            </a:r>
            <a:r>
              <a:rPr lang="zh-CN" altLang="en-US" dirty="0"/>
              <a:t>的干擾概率高於道路</a:t>
            </a:r>
            <a:r>
              <a:rPr lang="en-US" altLang="zh-CN" dirty="0"/>
              <a:t>2</a:t>
            </a:r>
            <a:r>
              <a:rPr lang="zh-CN" altLang="en-US" dirty="0"/>
              <a:t>和</a:t>
            </a:r>
            <a:r>
              <a:rPr lang="en-US" altLang="zh-CN" dirty="0"/>
              <a:t>4</a:t>
            </a:r>
            <a:endParaRPr lang="zh-CN" altLang="en-US" dirty="0"/>
          </a:p>
        </p:txBody>
      </p:sp>
      <p:pic>
        <p:nvPicPr>
          <p:cNvPr id="4" name="图片 3">
            <a:extLst>
              <a:ext uri="{FF2B5EF4-FFF2-40B4-BE49-F238E27FC236}">
                <a16:creationId xmlns:a16="http://schemas.microsoft.com/office/drawing/2014/main" id="{6CEF6BCB-FEAF-42FB-A3A9-B01DB4543C0B}"/>
              </a:ext>
            </a:extLst>
          </p:cNvPr>
          <p:cNvPicPr>
            <a:picLocks noChangeAspect="1"/>
          </p:cNvPicPr>
          <p:nvPr/>
        </p:nvPicPr>
        <p:blipFill>
          <a:blip r:embed="rId3"/>
          <a:stretch>
            <a:fillRect/>
          </a:stretch>
        </p:blipFill>
        <p:spPr>
          <a:xfrm>
            <a:off x="6018158" y="1690688"/>
            <a:ext cx="5419725" cy="4448175"/>
          </a:xfrm>
          <a:prstGeom prst="rect">
            <a:avLst/>
          </a:prstGeom>
        </p:spPr>
      </p:pic>
    </p:spTree>
    <p:extLst>
      <p:ext uri="{BB962C8B-B14F-4D97-AF65-F5344CB8AC3E}">
        <p14:creationId xmlns:p14="http://schemas.microsoft.com/office/powerpoint/2010/main" val="145410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B7D29AD-FFAA-40D4-A9E5-65C19D6E0BE1}"/>
              </a:ext>
            </a:extLst>
          </p:cNvPr>
          <p:cNvSpPr>
            <a:spLocks noGrp="1"/>
          </p:cNvSpPr>
          <p:nvPr>
            <p:ph idx="1"/>
          </p:nvPr>
        </p:nvSpPr>
        <p:spPr>
          <a:xfrm>
            <a:off x="838201" y="767254"/>
            <a:ext cx="5381730" cy="5864657"/>
          </a:xfrm>
        </p:spPr>
        <p:txBody>
          <a:bodyPr>
            <a:normAutofit/>
          </a:bodyPr>
          <a:lstStyle/>
          <a:p>
            <a:pPr>
              <a:lnSpc>
                <a:spcPct val="150000"/>
              </a:lnSpc>
            </a:pPr>
            <a:r>
              <a:rPr lang="zh-CN" altLang="en-US" dirty="0"/>
              <a:t>在相同橫向距離下，自行車的干擾概率高於電動單車</a:t>
            </a:r>
            <a:endParaRPr lang="en-US" altLang="zh-CN" dirty="0"/>
          </a:p>
          <a:p>
            <a:pPr>
              <a:lnSpc>
                <a:spcPct val="150000"/>
              </a:lnSpc>
            </a:pPr>
            <a:r>
              <a:rPr lang="zh-CN" altLang="en-US" dirty="0"/>
              <a:t>從安全的角度來看，單車比電動單車對橫向干擾更為敏感</a:t>
            </a:r>
            <a:endParaRPr lang="en-US" altLang="zh-CN" dirty="0"/>
          </a:p>
          <a:p>
            <a:pPr>
              <a:lnSpc>
                <a:spcPct val="150000"/>
              </a:lnSpc>
            </a:pPr>
            <a:r>
              <a:rPr lang="zh-CN" altLang="en-US" dirty="0"/>
              <a:t>實際情況中，電動單車容易佔用機動車道加速或超車</a:t>
            </a:r>
            <a:endParaRPr lang="en-US" altLang="zh-CN" dirty="0"/>
          </a:p>
          <a:p>
            <a:pPr>
              <a:lnSpc>
                <a:spcPct val="150000"/>
              </a:lnSpc>
            </a:pPr>
            <a:r>
              <a:rPr lang="zh-CN" altLang="en-US" dirty="0"/>
              <a:t>電動單車對混合交通的性能和安全性有相當大的影響</a:t>
            </a:r>
          </a:p>
        </p:txBody>
      </p:sp>
      <p:pic>
        <p:nvPicPr>
          <p:cNvPr id="5" name="图片 4">
            <a:extLst>
              <a:ext uri="{FF2B5EF4-FFF2-40B4-BE49-F238E27FC236}">
                <a16:creationId xmlns:a16="http://schemas.microsoft.com/office/drawing/2014/main" id="{E34E1F12-1162-472D-A985-B19E2D7D4895}"/>
              </a:ext>
            </a:extLst>
          </p:cNvPr>
          <p:cNvPicPr>
            <a:picLocks noChangeAspect="1"/>
          </p:cNvPicPr>
          <p:nvPr/>
        </p:nvPicPr>
        <p:blipFill>
          <a:blip r:embed="rId2"/>
          <a:stretch>
            <a:fillRect/>
          </a:stretch>
        </p:blipFill>
        <p:spPr>
          <a:xfrm>
            <a:off x="6096000" y="1281112"/>
            <a:ext cx="5953125" cy="4295775"/>
          </a:xfrm>
          <a:prstGeom prst="rect">
            <a:avLst/>
          </a:prstGeom>
        </p:spPr>
      </p:pic>
      <p:cxnSp>
        <p:nvCxnSpPr>
          <p:cNvPr id="7" name="直接连接符 6">
            <a:extLst>
              <a:ext uri="{FF2B5EF4-FFF2-40B4-BE49-F238E27FC236}">
                <a16:creationId xmlns:a16="http://schemas.microsoft.com/office/drawing/2014/main" id="{222C0941-D072-4CFB-8E2C-204A430E5027}"/>
              </a:ext>
            </a:extLst>
          </p:cNvPr>
          <p:cNvCxnSpPr/>
          <p:nvPr/>
        </p:nvCxnSpPr>
        <p:spPr>
          <a:xfrm>
            <a:off x="9353744" y="1281112"/>
            <a:ext cx="0" cy="33539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656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8CDDA22-8961-4403-8A1A-3289F870C323}"/>
              </a:ext>
            </a:extLst>
          </p:cNvPr>
          <p:cNvSpPr>
            <a:spLocks noGrp="1"/>
          </p:cNvSpPr>
          <p:nvPr>
            <p:ph idx="1"/>
          </p:nvPr>
        </p:nvSpPr>
        <p:spPr>
          <a:xfrm>
            <a:off x="838200" y="1333500"/>
            <a:ext cx="5904843" cy="4843463"/>
          </a:xfrm>
        </p:spPr>
        <p:txBody>
          <a:bodyPr>
            <a:normAutofit/>
          </a:bodyPr>
          <a:lstStyle/>
          <a:p>
            <a:pPr>
              <a:lnSpc>
                <a:spcPct val="150000"/>
              </a:lnSpc>
            </a:pPr>
            <a:r>
              <a:rPr lang="zh-CN" altLang="en-US" dirty="0"/>
              <a:t>在相同橫向距離下，無超車行為的電動單車的干擾概率高於有超車行為的電動單車</a:t>
            </a:r>
            <a:endParaRPr lang="en-US" altLang="zh-CN" dirty="0"/>
          </a:p>
          <a:p>
            <a:pPr>
              <a:lnSpc>
                <a:spcPct val="150000"/>
              </a:lnSpc>
            </a:pPr>
            <a:r>
              <a:rPr lang="zh-CN" altLang="en-US" dirty="0"/>
              <a:t>電動單車駕駛員在超越其他車輛時可以接受更短的橫向距離，甚至佔領相鄰機動車道並主動靠近機動車輛</a:t>
            </a:r>
          </a:p>
        </p:txBody>
      </p:sp>
      <p:pic>
        <p:nvPicPr>
          <p:cNvPr id="6" name="图片 5">
            <a:extLst>
              <a:ext uri="{FF2B5EF4-FFF2-40B4-BE49-F238E27FC236}">
                <a16:creationId xmlns:a16="http://schemas.microsoft.com/office/drawing/2014/main" id="{93510670-D25F-4557-A2DA-DAC2B8299FD1}"/>
              </a:ext>
            </a:extLst>
          </p:cNvPr>
          <p:cNvPicPr>
            <a:picLocks noChangeAspect="1"/>
          </p:cNvPicPr>
          <p:nvPr/>
        </p:nvPicPr>
        <p:blipFill>
          <a:blip r:embed="rId2"/>
          <a:stretch>
            <a:fillRect/>
          </a:stretch>
        </p:blipFill>
        <p:spPr>
          <a:xfrm>
            <a:off x="6481786" y="1333500"/>
            <a:ext cx="5029200" cy="4191000"/>
          </a:xfrm>
          <a:prstGeom prst="rect">
            <a:avLst/>
          </a:prstGeom>
        </p:spPr>
      </p:pic>
      <p:cxnSp>
        <p:nvCxnSpPr>
          <p:cNvPr id="7" name="直接连接符 6">
            <a:extLst>
              <a:ext uri="{FF2B5EF4-FFF2-40B4-BE49-F238E27FC236}">
                <a16:creationId xmlns:a16="http://schemas.microsoft.com/office/drawing/2014/main" id="{F8043F05-37A7-476D-869F-C1C8864F24D7}"/>
              </a:ext>
            </a:extLst>
          </p:cNvPr>
          <p:cNvCxnSpPr/>
          <p:nvPr/>
        </p:nvCxnSpPr>
        <p:spPr>
          <a:xfrm>
            <a:off x="9132688" y="1200728"/>
            <a:ext cx="0" cy="33539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755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061EAAD-3D35-4EAD-82C2-6AF849BBA9E9}"/>
              </a:ext>
            </a:extLst>
          </p:cNvPr>
          <p:cNvSpPr>
            <a:spLocks noGrp="1"/>
          </p:cNvSpPr>
          <p:nvPr>
            <p:ph idx="1"/>
          </p:nvPr>
        </p:nvSpPr>
        <p:spPr>
          <a:xfrm>
            <a:off x="838200" y="1417335"/>
            <a:ext cx="5257800" cy="4759627"/>
          </a:xfrm>
        </p:spPr>
        <p:txBody>
          <a:bodyPr/>
          <a:lstStyle/>
          <a:p>
            <a:pPr>
              <a:lnSpc>
                <a:spcPct val="150000"/>
              </a:lnSpc>
            </a:pPr>
            <a:r>
              <a:rPr lang="zh-CN" altLang="en-US" dirty="0"/>
              <a:t>非機動車引起干擾概率大於相同距離的機動車</a:t>
            </a:r>
            <a:endParaRPr lang="en-US" altLang="zh-CN" dirty="0"/>
          </a:p>
          <a:p>
            <a:pPr>
              <a:lnSpc>
                <a:spcPct val="150000"/>
              </a:lnSpc>
            </a:pPr>
            <a:r>
              <a:rPr lang="zh-CN" altLang="en-US" dirty="0"/>
              <a:t>與非機動車駕駛員相比，機動車駕駛員對橫向干擾具有更高的靈敏度，更有可能避免短距離衝突</a:t>
            </a:r>
            <a:endParaRPr lang="en-US" altLang="zh-CN" dirty="0"/>
          </a:p>
          <a:p>
            <a:endParaRPr lang="en-US" altLang="zh-CN" dirty="0"/>
          </a:p>
          <a:p>
            <a:endParaRPr lang="en-US" altLang="zh-CN" dirty="0"/>
          </a:p>
          <a:p>
            <a:endParaRPr lang="zh-CN" altLang="en-US" dirty="0"/>
          </a:p>
        </p:txBody>
      </p:sp>
      <p:pic>
        <p:nvPicPr>
          <p:cNvPr id="6" name="图片 5">
            <a:extLst>
              <a:ext uri="{FF2B5EF4-FFF2-40B4-BE49-F238E27FC236}">
                <a16:creationId xmlns:a16="http://schemas.microsoft.com/office/drawing/2014/main" id="{5DD9AC30-88B0-4D6C-B714-91D806744340}"/>
              </a:ext>
            </a:extLst>
          </p:cNvPr>
          <p:cNvPicPr>
            <a:picLocks noChangeAspect="1"/>
          </p:cNvPicPr>
          <p:nvPr/>
        </p:nvPicPr>
        <p:blipFill>
          <a:blip r:embed="rId2"/>
          <a:stretch>
            <a:fillRect/>
          </a:stretch>
        </p:blipFill>
        <p:spPr>
          <a:xfrm>
            <a:off x="6096000" y="1417335"/>
            <a:ext cx="6086475" cy="4267200"/>
          </a:xfrm>
          <a:prstGeom prst="rect">
            <a:avLst/>
          </a:prstGeom>
        </p:spPr>
      </p:pic>
      <p:cxnSp>
        <p:nvCxnSpPr>
          <p:cNvPr id="7" name="直接连接符 6">
            <a:extLst>
              <a:ext uri="{FF2B5EF4-FFF2-40B4-BE49-F238E27FC236}">
                <a16:creationId xmlns:a16="http://schemas.microsoft.com/office/drawing/2014/main" id="{5F0CBAE7-7847-49CC-AB3A-91F37E05CA60}"/>
              </a:ext>
            </a:extLst>
          </p:cNvPr>
          <p:cNvCxnSpPr/>
          <p:nvPr/>
        </p:nvCxnSpPr>
        <p:spPr>
          <a:xfrm>
            <a:off x="9238596" y="1281112"/>
            <a:ext cx="0" cy="33539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687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F4781B-9F2C-4821-B3A0-70C443BD2B39}"/>
              </a:ext>
            </a:extLst>
          </p:cNvPr>
          <p:cNvSpPr>
            <a:spLocks noGrp="1"/>
          </p:cNvSpPr>
          <p:nvPr>
            <p:ph type="title"/>
          </p:nvPr>
        </p:nvSpPr>
        <p:spPr/>
        <p:txBody>
          <a:bodyPr/>
          <a:lstStyle/>
          <a:p>
            <a:r>
              <a:rPr lang="en-US" altLang="zh-CN" dirty="0"/>
              <a:t>1.</a:t>
            </a:r>
            <a:r>
              <a:rPr lang="zh-CN" altLang="en-US" dirty="0"/>
              <a:t>介紹</a:t>
            </a:r>
          </a:p>
        </p:txBody>
      </p:sp>
      <p:sp>
        <p:nvSpPr>
          <p:cNvPr id="3" name="内容占位符 2">
            <a:extLst>
              <a:ext uri="{FF2B5EF4-FFF2-40B4-BE49-F238E27FC236}">
                <a16:creationId xmlns:a16="http://schemas.microsoft.com/office/drawing/2014/main" id="{C50AFFC1-7DB1-4C9F-9D9A-EDA388B5F99A}"/>
              </a:ext>
            </a:extLst>
          </p:cNvPr>
          <p:cNvSpPr>
            <a:spLocks noGrp="1"/>
          </p:cNvSpPr>
          <p:nvPr>
            <p:ph idx="1"/>
          </p:nvPr>
        </p:nvSpPr>
        <p:spPr/>
        <p:txBody>
          <a:bodyPr/>
          <a:lstStyle/>
          <a:p>
            <a:pPr>
              <a:lnSpc>
                <a:spcPct val="150000"/>
              </a:lnSpc>
            </a:pPr>
            <a:r>
              <a:rPr lang="zh-CN" altLang="en-US" dirty="0"/>
              <a:t>非機動車常與機動車共享道路資源，其組成的混合交通流是典型的不均勻交通流</a:t>
            </a:r>
            <a:endParaRPr lang="en-US" altLang="zh-CN" dirty="0"/>
          </a:p>
          <a:p>
            <a:pPr>
              <a:lnSpc>
                <a:spcPct val="150000"/>
              </a:lnSpc>
            </a:pPr>
            <a:r>
              <a:rPr lang="zh-CN" altLang="en-US" dirty="0"/>
              <a:t>在混合交通狀況中，非機動車和機動車互相干擾，對道路交通的性能和安全性有重大影響</a:t>
            </a:r>
            <a:r>
              <a:rPr lang="en-US" altLang="zh-CN" dirty="0"/>
              <a:t>(van der Horst, A. R. A., de Goede, M., de Hair-</a:t>
            </a:r>
            <a:r>
              <a:rPr lang="en-US" altLang="zh-CN" dirty="0" err="1"/>
              <a:t>Buijssen</a:t>
            </a:r>
            <a:r>
              <a:rPr lang="en-US" altLang="zh-CN" dirty="0"/>
              <a:t>, S., &amp; </a:t>
            </a:r>
            <a:r>
              <a:rPr lang="en-US" altLang="zh-CN" dirty="0" err="1"/>
              <a:t>Methorst</a:t>
            </a:r>
            <a:r>
              <a:rPr lang="en-US" altLang="zh-CN" dirty="0"/>
              <a:t>, R. (2014).)</a:t>
            </a:r>
          </a:p>
          <a:p>
            <a:endParaRPr lang="en-US" altLang="zh-CN" dirty="0"/>
          </a:p>
        </p:txBody>
      </p:sp>
    </p:spTree>
    <p:extLst>
      <p:ext uri="{BB962C8B-B14F-4D97-AF65-F5344CB8AC3E}">
        <p14:creationId xmlns:p14="http://schemas.microsoft.com/office/powerpoint/2010/main" val="49340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E9EC6F5-CFC4-400F-9C75-D04B0A356B13}"/>
              </a:ext>
            </a:extLst>
          </p:cNvPr>
          <p:cNvSpPr>
            <a:spLocks noGrp="1"/>
          </p:cNvSpPr>
          <p:nvPr>
            <p:ph idx="1"/>
          </p:nvPr>
        </p:nvSpPr>
        <p:spPr>
          <a:xfrm>
            <a:off x="838200" y="3125038"/>
            <a:ext cx="10515600" cy="3051926"/>
          </a:xfrm>
        </p:spPr>
        <p:txBody>
          <a:bodyPr>
            <a:normAutofit/>
          </a:bodyPr>
          <a:lstStyle/>
          <a:p>
            <a:pPr>
              <a:lnSpc>
                <a:spcPct val="150000"/>
              </a:lnSpc>
            </a:pPr>
            <a:r>
              <a:rPr lang="zh-CN" altLang="en-US" dirty="0"/>
              <a:t>如表所示，地點</a:t>
            </a:r>
            <a:r>
              <a:rPr lang="en-US" altLang="zh-CN" dirty="0"/>
              <a:t>2</a:t>
            </a:r>
            <a:r>
              <a:rPr lang="zh-CN" altLang="en-US" dirty="0"/>
              <a:t>的臨界距離最小，表明其處於高流量狀態，非機動車有可能佔據機動車道，導致擁堵</a:t>
            </a:r>
            <a:endParaRPr lang="en-US" altLang="zh-CN" dirty="0"/>
          </a:p>
          <a:p>
            <a:pPr>
              <a:lnSpc>
                <a:spcPct val="150000"/>
              </a:lnSpc>
            </a:pPr>
            <a:r>
              <a:rPr lang="zh-CN" altLang="en-US" dirty="0"/>
              <a:t>地點</a:t>
            </a:r>
            <a:r>
              <a:rPr lang="en-US" altLang="zh-CN" dirty="0"/>
              <a:t>3</a:t>
            </a:r>
            <a:r>
              <a:rPr lang="zh-CN" altLang="en-US" dirty="0"/>
              <a:t>的臨界距離最大，說明機動車與非機動車保持較長的橫向距離</a:t>
            </a:r>
            <a:endParaRPr lang="en-US" altLang="zh-CN" dirty="0"/>
          </a:p>
          <a:p>
            <a:endParaRPr lang="zh-CN" altLang="en-US" dirty="0"/>
          </a:p>
        </p:txBody>
      </p:sp>
      <p:grpSp>
        <p:nvGrpSpPr>
          <p:cNvPr id="8" name="组合 7">
            <a:extLst>
              <a:ext uri="{FF2B5EF4-FFF2-40B4-BE49-F238E27FC236}">
                <a16:creationId xmlns:a16="http://schemas.microsoft.com/office/drawing/2014/main" id="{DEA8A75C-AAAF-481B-8D74-A022D42D40F9}"/>
              </a:ext>
            </a:extLst>
          </p:cNvPr>
          <p:cNvGrpSpPr/>
          <p:nvPr/>
        </p:nvGrpSpPr>
        <p:grpSpPr>
          <a:xfrm>
            <a:off x="3523674" y="681037"/>
            <a:ext cx="5305425" cy="2524125"/>
            <a:chOff x="3443287" y="1166030"/>
            <a:chExt cx="5305425" cy="2524125"/>
          </a:xfrm>
        </p:grpSpPr>
        <p:pic>
          <p:nvPicPr>
            <p:cNvPr id="6" name="图片 5">
              <a:extLst>
                <a:ext uri="{FF2B5EF4-FFF2-40B4-BE49-F238E27FC236}">
                  <a16:creationId xmlns:a16="http://schemas.microsoft.com/office/drawing/2014/main" id="{3BE4CB94-4857-4FD2-8894-1992DE768101}"/>
                </a:ext>
              </a:extLst>
            </p:cNvPr>
            <p:cNvPicPr>
              <a:picLocks noChangeAspect="1"/>
            </p:cNvPicPr>
            <p:nvPr/>
          </p:nvPicPr>
          <p:blipFill>
            <a:blip r:embed="rId2"/>
            <a:stretch>
              <a:fillRect/>
            </a:stretch>
          </p:blipFill>
          <p:spPr>
            <a:xfrm>
              <a:off x="3443287" y="1166030"/>
              <a:ext cx="5305425" cy="2524125"/>
            </a:xfrm>
            <a:prstGeom prst="rect">
              <a:avLst/>
            </a:prstGeom>
          </p:spPr>
        </p:pic>
        <p:sp>
          <p:nvSpPr>
            <p:cNvPr id="5" name="矩形 4">
              <a:extLst>
                <a:ext uri="{FF2B5EF4-FFF2-40B4-BE49-F238E27FC236}">
                  <a16:creationId xmlns:a16="http://schemas.microsoft.com/office/drawing/2014/main" id="{54DAF65E-3CF0-4486-A95D-AD22BA0F8AF3}"/>
                </a:ext>
              </a:extLst>
            </p:cNvPr>
            <p:cNvSpPr/>
            <p:nvPr/>
          </p:nvSpPr>
          <p:spPr>
            <a:xfrm>
              <a:off x="4918840" y="2641791"/>
              <a:ext cx="409904" cy="2102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CE51F454-47AB-4C0D-B8ED-BA1DA8AE186D}"/>
                </a:ext>
              </a:extLst>
            </p:cNvPr>
            <p:cNvSpPr/>
            <p:nvPr/>
          </p:nvSpPr>
          <p:spPr>
            <a:xfrm>
              <a:off x="4918840" y="2851998"/>
              <a:ext cx="409904" cy="2102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86275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413F1AA-D6B5-46C8-99B3-220F72CF36C6}"/>
              </a:ext>
            </a:extLst>
          </p:cNvPr>
          <p:cNvSpPr>
            <a:spLocks noGrp="1"/>
          </p:cNvSpPr>
          <p:nvPr>
            <p:ph idx="1"/>
          </p:nvPr>
        </p:nvSpPr>
        <p:spPr>
          <a:xfrm>
            <a:off x="838200" y="3428999"/>
            <a:ext cx="10515600" cy="2747963"/>
          </a:xfrm>
        </p:spPr>
        <p:txBody>
          <a:bodyPr/>
          <a:lstStyle/>
          <a:p>
            <a:pPr>
              <a:lnSpc>
                <a:spcPct val="150000"/>
              </a:lnSpc>
            </a:pPr>
            <a:r>
              <a:rPr lang="zh-CN" altLang="en-US" dirty="0"/>
              <a:t>如表，可以看出電動單車的臨界距離小於單車</a:t>
            </a:r>
            <a:endParaRPr lang="en-US" altLang="zh-CN" dirty="0"/>
          </a:p>
          <a:p>
            <a:pPr>
              <a:lnSpc>
                <a:spcPct val="150000"/>
              </a:lnSpc>
            </a:pPr>
            <a:r>
              <a:rPr lang="zh-CN" altLang="en-US" dirty="0"/>
              <a:t>這意味著電動單車對橫向干擾的敏感性低於單車，電動單車更接近機動車</a:t>
            </a:r>
          </a:p>
        </p:txBody>
      </p:sp>
      <p:pic>
        <p:nvPicPr>
          <p:cNvPr id="4" name="图片 3">
            <a:extLst>
              <a:ext uri="{FF2B5EF4-FFF2-40B4-BE49-F238E27FC236}">
                <a16:creationId xmlns:a16="http://schemas.microsoft.com/office/drawing/2014/main" id="{E76013C9-3416-40FC-907C-5F691BAEFE16}"/>
              </a:ext>
            </a:extLst>
          </p:cNvPr>
          <p:cNvPicPr>
            <a:picLocks noChangeAspect="1"/>
          </p:cNvPicPr>
          <p:nvPr/>
        </p:nvPicPr>
        <p:blipFill>
          <a:blip r:embed="rId2"/>
          <a:stretch>
            <a:fillRect/>
          </a:stretch>
        </p:blipFill>
        <p:spPr>
          <a:xfrm>
            <a:off x="109537" y="670528"/>
            <a:ext cx="11972925" cy="2828925"/>
          </a:xfrm>
          <a:prstGeom prst="rect">
            <a:avLst/>
          </a:prstGeom>
        </p:spPr>
      </p:pic>
    </p:spTree>
    <p:extLst>
      <p:ext uri="{BB962C8B-B14F-4D97-AF65-F5344CB8AC3E}">
        <p14:creationId xmlns:p14="http://schemas.microsoft.com/office/powerpoint/2010/main" val="254306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B12D785-37EB-4E19-B088-4FC36C8E560E}"/>
              </a:ext>
            </a:extLst>
          </p:cNvPr>
          <p:cNvSpPr>
            <a:spLocks noGrp="1"/>
          </p:cNvSpPr>
          <p:nvPr>
            <p:ph idx="1"/>
          </p:nvPr>
        </p:nvSpPr>
        <p:spPr>
          <a:xfrm>
            <a:off x="838200" y="3428999"/>
            <a:ext cx="10515600" cy="2747963"/>
          </a:xfrm>
        </p:spPr>
        <p:txBody>
          <a:bodyPr/>
          <a:lstStyle/>
          <a:p>
            <a:pPr>
              <a:lnSpc>
                <a:spcPct val="150000"/>
              </a:lnSpc>
            </a:pPr>
            <a:r>
              <a:rPr lang="zh-CN" altLang="en-US" dirty="0"/>
              <a:t>如表，表現出機動車和非機動車的臨界距離的差異</a:t>
            </a:r>
            <a:endParaRPr lang="en-US" altLang="zh-CN" dirty="0"/>
          </a:p>
          <a:p>
            <a:pPr>
              <a:lnSpc>
                <a:spcPct val="150000"/>
              </a:lnSpc>
            </a:pPr>
            <a:r>
              <a:rPr lang="zh-CN" altLang="en-US" dirty="0"/>
              <a:t>證明了對於非機動車和機動車之間的橫向干擾有不同的敏感性（如圖</a:t>
            </a:r>
            <a:r>
              <a:rPr lang="en-US" altLang="zh-CN" dirty="0"/>
              <a:t>8</a:t>
            </a:r>
            <a:r>
              <a:rPr lang="zh-CN" altLang="en-US" dirty="0"/>
              <a:t>所示）</a:t>
            </a:r>
          </a:p>
        </p:txBody>
      </p:sp>
      <p:pic>
        <p:nvPicPr>
          <p:cNvPr id="5" name="图片 4">
            <a:extLst>
              <a:ext uri="{FF2B5EF4-FFF2-40B4-BE49-F238E27FC236}">
                <a16:creationId xmlns:a16="http://schemas.microsoft.com/office/drawing/2014/main" id="{3BFB61D1-CEEE-4120-8058-1C022E88FECE}"/>
              </a:ext>
            </a:extLst>
          </p:cNvPr>
          <p:cNvPicPr>
            <a:picLocks noChangeAspect="1"/>
          </p:cNvPicPr>
          <p:nvPr/>
        </p:nvPicPr>
        <p:blipFill>
          <a:blip r:embed="rId2"/>
          <a:stretch>
            <a:fillRect/>
          </a:stretch>
        </p:blipFill>
        <p:spPr>
          <a:xfrm>
            <a:off x="119062" y="571499"/>
            <a:ext cx="11953875" cy="2857500"/>
          </a:xfrm>
          <a:prstGeom prst="rect">
            <a:avLst/>
          </a:prstGeom>
        </p:spPr>
      </p:pic>
    </p:spTree>
    <p:extLst>
      <p:ext uri="{BB962C8B-B14F-4D97-AF65-F5344CB8AC3E}">
        <p14:creationId xmlns:p14="http://schemas.microsoft.com/office/powerpoint/2010/main" val="377073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F7946A-6716-4AB9-B651-5DE9467FCEDB}"/>
              </a:ext>
            </a:extLst>
          </p:cNvPr>
          <p:cNvSpPr>
            <a:spLocks noGrp="1"/>
          </p:cNvSpPr>
          <p:nvPr>
            <p:ph type="title"/>
          </p:nvPr>
        </p:nvSpPr>
        <p:spPr/>
        <p:txBody>
          <a:bodyPr/>
          <a:lstStyle/>
          <a:p>
            <a:r>
              <a:rPr lang="en-US" altLang="zh-CN" dirty="0"/>
              <a:t>6.</a:t>
            </a:r>
            <a:r>
              <a:rPr lang="zh-CN" altLang="en-US" dirty="0"/>
              <a:t>結論</a:t>
            </a:r>
          </a:p>
        </p:txBody>
      </p:sp>
      <p:sp>
        <p:nvSpPr>
          <p:cNvPr id="3" name="内容占位符 2">
            <a:extLst>
              <a:ext uri="{FF2B5EF4-FFF2-40B4-BE49-F238E27FC236}">
                <a16:creationId xmlns:a16="http://schemas.microsoft.com/office/drawing/2014/main" id="{AEE2CCE7-D7A2-4A93-A214-C73BCC578EF4}"/>
              </a:ext>
            </a:extLst>
          </p:cNvPr>
          <p:cNvSpPr>
            <a:spLocks noGrp="1"/>
          </p:cNvSpPr>
          <p:nvPr>
            <p:ph idx="1"/>
          </p:nvPr>
        </p:nvSpPr>
        <p:spPr/>
        <p:txBody>
          <a:bodyPr/>
          <a:lstStyle/>
          <a:p>
            <a:pPr>
              <a:lnSpc>
                <a:spcPct val="150000"/>
              </a:lnSpc>
            </a:pPr>
            <a:r>
              <a:rPr lang="zh-CN" altLang="en-US" dirty="0"/>
              <a:t>臨界距離約為</a:t>
            </a:r>
            <a:r>
              <a:rPr lang="en-US" altLang="zh-CN" dirty="0"/>
              <a:t>1.2-1.5</a:t>
            </a:r>
            <a:r>
              <a:rPr lang="zh-CN" altLang="en-US" dirty="0"/>
              <a:t>米，若小於上述臨界距離，則大多數</a:t>
            </a:r>
            <a:r>
              <a:rPr lang="en-US" altLang="zh-CN" dirty="0"/>
              <a:t>(75%)</a:t>
            </a:r>
            <a:r>
              <a:rPr lang="zh-CN" altLang="en-US" dirty="0"/>
              <a:t>會傾向於調整方向和速度以避免干擾。</a:t>
            </a:r>
            <a:endParaRPr lang="en-US" altLang="zh-CN" dirty="0"/>
          </a:p>
          <a:p>
            <a:pPr>
              <a:lnSpc>
                <a:spcPct val="150000"/>
              </a:lnSpc>
            </a:pPr>
            <a:r>
              <a:rPr lang="zh-CN" altLang="en-US" dirty="0"/>
              <a:t>機動車對橫向干擾的敏感性高於非機動車輛。</a:t>
            </a:r>
            <a:endParaRPr lang="en-US" altLang="zh-CN" dirty="0"/>
          </a:p>
          <a:p>
            <a:pPr>
              <a:lnSpc>
                <a:spcPct val="150000"/>
              </a:lnSpc>
            </a:pPr>
            <a:r>
              <a:rPr lang="zh-CN" altLang="en-US" dirty="0"/>
              <a:t>非機動車駕駛員接受與機動車保持較短的橫向距離，而機動車更有可能通過主動迴避來增加橫向距離。</a:t>
            </a:r>
            <a:endParaRPr lang="en-US" altLang="zh-CN" dirty="0"/>
          </a:p>
          <a:p>
            <a:pPr>
              <a:lnSpc>
                <a:spcPct val="150000"/>
              </a:lnSpc>
            </a:pPr>
            <a:r>
              <a:rPr lang="zh-CN" altLang="en-US" dirty="0"/>
              <a:t>混合交通狀況會增加非機動車輛的事故風險。</a:t>
            </a:r>
          </a:p>
        </p:txBody>
      </p:sp>
    </p:spTree>
    <p:extLst>
      <p:ext uri="{BB962C8B-B14F-4D97-AF65-F5344CB8AC3E}">
        <p14:creationId xmlns:p14="http://schemas.microsoft.com/office/powerpoint/2010/main" val="427515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83A030-9EC5-4957-B5B0-6DFB36C89149}"/>
              </a:ext>
            </a:extLst>
          </p:cNvPr>
          <p:cNvSpPr>
            <a:spLocks noGrp="1"/>
          </p:cNvSpPr>
          <p:nvPr>
            <p:ph type="title"/>
          </p:nvPr>
        </p:nvSpPr>
        <p:spPr/>
        <p:txBody>
          <a:bodyPr/>
          <a:lstStyle/>
          <a:p>
            <a:r>
              <a:rPr lang="en-US" altLang="zh-CN" dirty="0">
                <a:latin typeface="+mn-ea"/>
                <a:ea typeface="+mn-ea"/>
                <a:cs typeface="Times New Roman" panose="02020603050405020304" pitchFamily="18" charset="0"/>
              </a:rPr>
              <a:t>2. </a:t>
            </a:r>
            <a:r>
              <a:rPr lang="zh-CN" altLang="en-US" dirty="0">
                <a:latin typeface="+mn-ea"/>
                <a:ea typeface="+mn-ea"/>
              </a:rPr>
              <a:t>方法</a:t>
            </a:r>
            <a:r>
              <a:rPr lang="en-US" altLang="zh-CN" dirty="0">
                <a:latin typeface="+mn-ea"/>
                <a:ea typeface="+mn-ea"/>
              </a:rPr>
              <a:t>--</a:t>
            </a:r>
            <a:r>
              <a:rPr lang="en-US" altLang="zh-CN" dirty="0">
                <a:latin typeface="+mn-ea"/>
                <a:ea typeface="+mn-ea"/>
                <a:cs typeface="Times New Roman" panose="02020603050405020304" pitchFamily="18" charset="0"/>
              </a:rPr>
              <a:t>2.1 </a:t>
            </a:r>
            <a:r>
              <a:rPr lang="zh-CN" altLang="en-US" dirty="0">
                <a:latin typeface="+mn-ea"/>
                <a:ea typeface="+mn-ea"/>
              </a:rPr>
              <a:t>生存分析</a:t>
            </a:r>
          </a:p>
        </p:txBody>
      </p:sp>
      <p:sp>
        <p:nvSpPr>
          <p:cNvPr id="3" name="内容占位符 2">
            <a:extLst>
              <a:ext uri="{FF2B5EF4-FFF2-40B4-BE49-F238E27FC236}">
                <a16:creationId xmlns:a16="http://schemas.microsoft.com/office/drawing/2014/main" id="{F9CB35CC-7066-4DFB-ACAC-1BFD3F82BF8F}"/>
              </a:ext>
            </a:extLst>
          </p:cNvPr>
          <p:cNvSpPr>
            <a:spLocks noGrp="1"/>
          </p:cNvSpPr>
          <p:nvPr>
            <p:ph idx="1"/>
          </p:nvPr>
        </p:nvSpPr>
        <p:spPr>
          <a:xfrm>
            <a:off x="838200" y="1408386"/>
            <a:ext cx="10515600" cy="2701159"/>
          </a:xfrm>
        </p:spPr>
        <p:txBody>
          <a:bodyPr>
            <a:normAutofit fontScale="92500"/>
          </a:bodyPr>
          <a:lstStyle/>
          <a:p>
            <a:pPr>
              <a:lnSpc>
                <a:spcPct val="150000"/>
              </a:lnSpc>
            </a:pPr>
            <a:r>
              <a:rPr lang="zh-CN" altLang="en-US" dirty="0"/>
              <a:t>生存分析模型也稱生命數據分析，廣泛應用於臨床醫學，生物醫學和可靠性工程。</a:t>
            </a:r>
            <a:endParaRPr lang="en-US" altLang="zh-CN" dirty="0"/>
          </a:p>
          <a:p>
            <a:pPr>
              <a:lnSpc>
                <a:spcPct val="150000"/>
              </a:lnSpc>
            </a:pPr>
            <a:r>
              <a:rPr lang="zh-CN" altLang="en-US" dirty="0"/>
              <a:t>目前已在交通領域得到應用，包括活動參與和調度分析，機動車交易分析，事件持續時間分析及路邊停車對非機動車越線行為的影響。</a:t>
            </a:r>
          </a:p>
        </p:txBody>
      </p:sp>
      <mc:AlternateContent xmlns:mc="http://schemas.openxmlformats.org/markup-compatibility/2006" xmlns:a14="http://schemas.microsoft.com/office/drawing/2010/main">
        <mc:Choice Requires="a14">
          <p:sp>
            <p:nvSpPr>
              <p:cNvPr id="4" name="内容占位符 2">
                <a:extLst>
                  <a:ext uri="{FF2B5EF4-FFF2-40B4-BE49-F238E27FC236}">
                    <a16:creationId xmlns:a16="http://schemas.microsoft.com/office/drawing/2014/main" id="{755CBCA3-DC93-4C2D-B30F-9D5A6A169F9D}"/>
                  </a:ext>
                </a:extLst>
              </p:cNvPr>
              <p:cNvSpPr txBox="1">
                <a:spLocks/>
              </p:cNvSpPr>
              <p:nvPr/>
            </p:nvSpPr>
            <p:spPr>
              <a:xfrm>
                <a:off x="838200" y="4218726"/>
                <a:ext cx="10515600" cy="226380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=1−</m:t>
                      </m:r>
                      <m:r>
                        <a:rPr lang="en-US" altLang="zh-CN" b="0" i="1" smtClean="0">
                          <a:latin typeface="Cambria Math" panose="02040503050406030204" pitchFamily="18" charset="0"/>
                        </a:rPr>
                        <m:t>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𝑡</m:t>
                          </m:r>
                        </m:e>
                      </m:d>
                      <m:r>
                        <a:rPr lang="en-US" altLang="zh-CN" b="0" i="1" smtClean="0">
                          <a:latin typeface="Cambria Math" panose="02040503050406030204" pitchFamily="18" charset="0"/>
                        </a:rPr>
                        <m:t> (</m:t>
                      </m:r>
                      <m:r>
                        <a:rPr lang="en-US" altLang="zh-CN" b="0" i="1" smtClean="0">
                          <a:latin typeface="Cambria Math" panose="02040503050406030204" pitchFamily="18" charset="0"/>
                        </a:rPr>
                        <m:t>𝑇</m:t>
                      </m:r>
                      <m:r>
                        <a:rPr lang="en-US" altLang="zh-CN" b="0" i="1" smtClean="0">
                          <a:latin typeface="Cambria Math" panose="02040503050406030204" pitchFamily="18" charset="0"/>
                        </a:rPr>
                        <m:t>&gt;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oMath>
                  </m:oMathPara>
                </a14:m>
                <a:endParaRPr lang="en-US" altLang="zh-CN" dirty="0"/>
              </a:p>
              <a:p>
                <a:pPr marL="0" indent="0">
                  <a:lnSpc>
                    <a:spcPct val="150000"/>
                  </a:lnSpc>
                  <a:buNone/>
                </a:pPr>
                <a:r>
                  <a:rPr lang="zh-CN" altLang="en-US" dirty="0"/>
                  <a:t>其中，</a:t>
                </a:r>
                <a14:m>
                  <m:oMath xmlns:m="http://schemas.openxmlformats.org/officeDocument/2006/math">
                    <m:r>
                      <a:rPr lang="en-US" altLang="zh-CN" b="0" i="1" smtClean="0">
                        <a:latin typeface="Cambria Math" panose="02040503050406030204" pitchFamily="18" charset="0"/>
                      </a:rPr>
                      <m:t>𝑇</m:t>
                    </m:r>
                  </m:oMath>
                </a14:m>
                <a:r>
                  <a:rPr lang="zh-CN" altLang="en-US" dirty="0"/>
                  <a:t>是生存期限的隨機變量，</a:t>
                </a:r>
                <a14:m>
                  <m:oMath xmlns:m="http://schemas.openxmlformats.org/officeDocument/2006/math">
                    <m:r>
                      <a:rPr lang="en-US" altLang="zh-CN" b="0" i="1" smtClean="0">
                        <a:latin typeface="Cambria Math" panose="02040503050406030204" pitchFamily="18" charset="0"/>
                      </a:rPr>
                      <m:t>𝐹</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oMath>
                </a14:m>
                <a:r>
                  <a:rPr lang="zh-CN" altLang="en-US" dirty="0"/>
                  <a:t>是生存期限數據的分佈函數，</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oMath>
                </a14:m>
                <a:r>
                  <a:rPr lang="zh-CN" altLang="en-US" dirty="0"/>
                  <a:t>表示一個個體的生存期限且大於</a:t>
                </a:r>
                <a14:m>
                  <m:oMath xmlns:m="http://schemas.openxmlformats.org/officeDocument/2006/math">
                    <m:r>
                      <a:rPr lang="en-US" altLang="zh-CN" b="0" i="1" smtClean="0">
                        <a:latin typeface="Cambria Math" panose="02040503050406030204" pitchFamily="18" charset="0"/>
                      </a:rPr>
                      <m:t>𝑡</m:t>
                    </m:r>
                  </m:oMath>
                </a14:m>
                <a:r>
                  <a:rPr lang="zh-CN" altLang="en-US" dirty="0"/>
                  <a:t>。 </a:t>
                </a:r>
              </a:p>
            </p:txBody>
          </p:sp>
        </mc:Choice>
        <mc:Fallback xmlns="">
          <p:sp>
            <p:nvSpPr>
              <p:cNvPr id="4" name="内容占位符 2">
                <a:extLst>
                  <a:ext uri="{FF2B5EF4-FFF2-40B4-BE49-F238E27FC236}">
                    <a16:creationId xmlns:a16="http://schemas.microsoft.com/office/drawing/2014/main" id="{755CBCA3-DC93-4C2D-B30F-9D5A6A169F9D}"/>
                  </a:ext>
                </a:extLst>
              </p:cNvPr>
              <p:cNvSpPr txBox="1">
                <a:spLocks noRot="1" noChangeAspect="1" noMove="1" noResize="1" noEditPoints="1" noAdjustHandles="1" noChangeArrowheads="1" noChangeShapeType="1" noTextEdit="1"/>
              </p:cNvSpPr>
              <p:nvPr/>
            </p:nvSpPr>
            <p:spPr>
              <a:xfrm>
                <a:off x="838200" y="4218726"/>
                <a:ext cx="10515600" cy="2263807"/>
              </a:xfrm>
              <a:prstGeom prst="rect">
                <a:avLst/>
              </a:prstGeom>
              <a:blipFill>
                <a:blip r:embed="rId3"/>
                <a:stretch>
                  <a:fillRect l="-10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29780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F1CC5786-9271-4ABE-AD04-D4AF5C71429C}"/>
                  </a:ext>
                </a:extLst>
              </p:cNvPr>
              <p:cNvSpPr>
                <a:spLocks noGrp="1"/>
              </p:cNvSpPr>
              <p:nvPr>
                <p:ph idx="1"/>
              </p:nvPr>
            </p:nvSpPr>
            <p:spPr>
              <a:xfrm>
                <a:off x="838200" y="879694"/>
                <a:ext cx="10515600" cy="2677422"/>
              </a:xfrm>
            </p:spPr>
            <p:txBody>
              <a:bodyPr>
                <a:normAutofit/>
              </a:bodyPr>
              <a:lstStyle/>
              <a:p>
                <a:pPr>
                  <a:lnSpc>
                    <a:spcPct val="100000"/>
                  </a:lnSpc>
                </a:pPr>
                <a:r>
                  <a:rPr lang="zh-CN" altLang="en-US" dirty="0"/>
                  <a:t>使用產品上限估計模型</a:t>
                </a:r>
                <a:r>
                  <a:rPr lang="en-US" altLang="zh-CN" dirty="0"/>
                  <a:t>(Product-Limit Model, PLM)</a:t>
                </a:r>
                <a:r>
                  <a:rPr lang="zh-CN" altLang="en-US" dirty="0"/>
                  <a:t>，最常用的非參數方法。</a:t>
                </a:r>
                <a:endParaRPr lang="en-US" altLang="zh-CN" dirty="0"/>
              </a:p>
              <a:p>
                <a:pPr>
                  <a:lnSpc>
                    <a:spcPct val="100000"/>
                  </a:lnSpc>
                </a:pPr>
                <a:r>
                  <a:rPr lang="en-US" altLang="zh-CN" dirty="0"/>
                  <a:t>PLM</a:t>
                </a:r>
                <a:r>
                  <a:rPr lang="zh-CN" altLang="en-US" dirty="0"/>
                  <a:t>是假設存在一個具有</a:t>
                </a:r>
                <a14:m>
                  <m:oMath xmlns:m="http://schemas.openxmlformats.org/officeDocument/2006/math">
                    <m:r>
                      <a:rPr lang="en-US" altLang="zh-CN" b="0" i="1" smtClean="0">
                        <a:latin typeface="Cambria Math" panose="02040503050406030204" pitchFamily="18" charset="0"/>
                      </a:rPr>
                      <m:t>𝑛</m:t>
                    </m:r>
                  </m:oMath>
                </a14:m>
                <a:r>
                  <a:rPr lang="zh-CN" altLang="en-US" dirty="0"/>
                  <a:t>個生存期限的樣本，包括</a:t>
                </a:r>
                <a14:m>
                  <m:oMath xmlns:m="http://schemas.openxmlformats.org/officeDocument/2006/math">
                    <m:r>
                      <a:rPr lang="en-US" altLang="zh-CN" b="0" i="1" smtClean="0">
                        <a:latin typeface="Cambria Math" panose="02040503050406030204" pitchFamily="18" charset="0"/>
                      </a:rPr>
                      <m:t>𝑟</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&lt;</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r>
                  <a:rPr lang="zh-CN" altLang="en-US" dirty="0"/>
                  <a:t>個生存期限</a:t>
                </a:r>
                <a14:m>
                  <m:oMath xmlns:m="http://schemas.openxmlformats.org/officeDocument/2006/math">
                    <m:r>
                      <a:rPr lang="en-US" altLang="zh-CN" b="0" i="1" smtClean="0">
                        <a:latin typeface="Cambria Math" panose="02040503050406030204" pitchFamily="18" charset="0"/>
                      </a:rPr>
                      <m:t>(&lt;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oMath>
                </a14:m>
                <a:r>
                  <a:rPr lang="zh-CN" altLang="en-US" dirty="0"/>
                  <a:t>是未經檢查</a:t>
                </a:r>
                <a:r>
                  <a:rPr lang="en-US" altLang="zh-CN" dirty="0"/>
                  <a:t>(uncensored)</a:t>
                </a:r>
                <a:r>
                  <a:rPr lang="zh-CN" altLang="en-US" dirty="0"/>
                  <a:t>的數據，</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zh-CN" altLang="en-US" i="1">
                        <a:latin typeface="Cambria Math" panose="02040503050406030204" pitchFamily="18" charset="0"/>
                      </a:rPr>
                      <m:t>個</m:t>
                    </m:r>
                  </m:oMath>
                </a14:m>
                <a:r>
                  <a:rPr lang="zh-CN" altLang="en-US" dirty="0"/>
                  <a:t>生存期限是刪失</a:t>
                </a:r>
                <a:r>
                  <a:rPr lang="en-US" altLang="zh-CN" dirty="0"/>
                  <a:t>(censored)</a:t>
                </a:r>
                <a:r>
                  <a:rPr lang="zh-CN" altLang="en-US" dirty="0"/>
                  <a:t>數據</a:t>
                </a:r>
                <a14:m>
                  <m:oMath xmlns:m="http://schemas.openxmlformats.org/officeDocument/2006/math">
                    <m:r>
                      <a:rPr lang="en-US" altLang="zh-CN" b="0" i="0" smtClean="0">
                        <a:latin typeface="Cambria Math" panose="02040503050406030204" pitchFamily="18" charset="0"/>
                      </a:rPr>
                      <m:t>(</m:t>
                    </m:r>
                    <m:r>
                      <a:rPr lang="en-US" altLang="zh-CN" b="0" i="1" smtClean="0">
                        <a:latin typeface="Cambria Math" panose="02040503050406030204" pitchFamily="18" charset="0"/>
                      </a:rPr>
                      <m:t>&gt;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oMath>
                </a14:m>
                <a:r>
                  <a:rPr lang="zh-CN" altLang="en-US" dirty="0"/>
                  <a:t>。</a:t>
                </a:r>
              </a:p>
            </p:txBody>
          </p:sp>
        </mc:Choice>
        <mc:Fallback>
          <p:sp>
            <p:nvSpPr>
              <p:cNvPr id="3" name="内容占位符 2">
                <a:extLst>
                  <a:ext uri="{FF2B5EF4-FFF2-40B4-BE49-F238E27FC236}">
                    <a16:creationId xmlns:a16="http://schemas.microsoft.com/office/drawing/2014/main" id="{F1CC5786-9271-4ABE-AD04-D4AF5C71429C}"/>
                  </a:ext>
                </a:extLst>
              </p:cNvPr>
              <p:cNvSpPr>
                <a:spLocks noGrp="1" noRot="1" noChangeAspect="1" noMove="1" noResize="1" noEditPoints="1" noAdjustHandles="1" noChangeArrowheads="1" noChangeShapeType="1" noTextEdit="1"/>
              </p:cNvSpPr>
              <p:nvPr>
                <p:ph idx="1"/>
              </p:nvPr>
            </p:nvSpPr>
            <p:spPr>
              <a:xfrm>
                <a:off x="838200" y="879694"/>
                <a:ext cx="10515600" cy="2677422"/>
              </a:xfrm>
              <a:blipFill>
                <a:blip r:embed="rId3"/>
                <a:stretch>
                  <a:fillRect l="-1043" t="-2500" r="-17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内容占位符 2">
                <a:extLst>
                  <a:ext uri="{FF2B5EF4-FFF2-40B4-BE49-F238E27FC236}">
                    <a16:creationId xmlns:a16="http://schemas.microsoft.com/office/drawing/2014/main" id="{64947EEB-4335-4AC9-9E1A-CB6C8EB90042}"/>
                  </a:ext>
                </a:extLst>
              </p:cNvPr>
              <p:cNvSpPr txBox="1">
                <a:spLocks/>
              </p:cNvSpPr>
              <p:nvPr/>
            </p:nvSpPr>
            <p:spPr>
              <a:xfrm>
                <a:off x="733097" y="3135088"/>
                <a:ext cx="10515600" cy="352697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𝑆</m:t>
                          </m:r>
                        </m:e>
                      </m:acc>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nary>
                        <m:naryPr>
                          <m:chr m:val="∏"/>
                          <m:supHide m:val="on"/>
                          <m:ctrlPr>
                            <a:rPr lang="zh-CN" altLang="en-US" i="1" smtClean="0">
                              <a:latin typeface="Cambria Math" panose="02040503050406030204" pitchFamily="18" charset="0"/>
                            </a:rPr>
                          </m:ctrlPr>
                        </m:naryPr>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𝑟</m:t>
                              </m:r>
                            </m:sub>
                          </m:sSub>
                          <m:r>
                            <m:rPr>
                              <m:brk m:alnAt="7"/>
                            </m:rP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sub>
                        <m:sup/>
                        <m:e>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num>
                            <m:den>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+1</m:t>
                              </m:r>
                            </m:den>
                          </m:f>
                        </m:e>
                      </m:nary>
                    </m:oMath>
                  </m:oMathPara>
                </a14:m>
                <a:endParaRPr lang="en-US" altLang="zh-CN" dirty="0"/>
              </a:p>
              <a:p>
                <a:pPr marL="0" indent="0">
                  <a:lnSpc>
                    <a:spcPct val="150000"/>
                  </a:lnSpc>
                  <a:buNone/>
                </a:pP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𝑆</m:t>
                        </m:r>
                      </m:e>
                    </m:acc>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zh-CN" altLang="en-US" i="1">
                        <a:latin typeface="Cambria Math" panose="02040503050406030204" pitchFamily="18" charset="0"/>
                      </a:rPr>
                      <m:t>是</m:t>
                    </m:r>
                  </m:oMath>
                </a14:m>
                <a:r>
                  <a:rPr lang="zh-CN" altLang="en-US" dirty="0"/>
                  <a:t>生存期限函數的估計值，</a:t>
                </a:r>
                <a14:m>
                  <m:oMath xmlns:m="http://schemas.openxmlformats.org/officeDocument/2006/math">
                    <m:r>
                      <a:rPr lang="en-US" altLang="zh-CN" b="0" i="1" smtClean="0">
                        <a:latin typeface="Cambria Math" panose="02040503050406030204" pitchFamily="18" charset="0"/>
                      </a:rPr>
                      <m:t>𝑛</m:t>
                    </m:r>
                    <m:r>
                      <a:rPr lang="zh-CN" altLang="en-US" i="1">
                        <a:latin typeface="Cambria Math" panose="02040503050406030204" pitchFamily="18" charset="0"/>
                      </a:rPr>
                      <m:t>是</m:t>
                    </m:r>
                    <m:r>
                      <a:rPr lang="zh-CN" altLang="en-US" i="1" smtClean="0">
                        <a:latin typeface="Cambria Math" panose="02040503050406030204" pitchFamily="18" charset="0"/>
                      </a:rPr>
                      <m:t>處於</m:t>
                    </m:r>
                    <m:r>
                      <a:rPr lang="zh-CN" altLang="en-US" i="1">
                        <a:latin typeface="Cambria Math" panose="02040503050406030204" pitchFamily="18" charset="0"/>
                      </a:rPr>
                      <m:t>風險</m:t>
                    </m:r>
                  </m:oMath>
                </a14:m>
                <a:r>
                  <a:rPr lang="zh-CN" altLang="en-US" dirty="0"/>
                  <a:t>中的個體數目，包括刪失和未經審查的數據。</a:t>
                </a:r>
                <a14:m>
                  <m:oMath xmlns:m="http://schemas.openxmlformats.org/officeDocument/2006/math">
                    <m:r>
                      <a:rPr lang="en-US" altLang="zh-CN" b="0" i="1" smtClean="0">
                        <a:latin typeface="Cambria Math" panose="02040503050406030204" pitchFamily="18" charset="0"/>
                      </a:rPr>
                      <m:t>𝑡</m:t>
                    </m:r>
                  </m:oMath>
                </a14:m>
                <a:r>
                  <a:rPr lang="zh-CN" altLang="en-US" dirty="0"/>
                  <a:t>是觀察時間，</a:t>
                </a:r>
                <a14:m>
                  <m:oMath xmlns:m="http://schemas.openxmlformats.org/officeDocument/2006/math">
                    <m:r>
                      <a:rPr lang="en-US" altLang="zh-CN" b="0" i="1" smtClean="0">
                        <a:latin typeface="Cambria Math" panose="02040503050406030204" pitchFamily="18" charset="0"/>
                      </a:rPr>
                      <m:t>𝑟</m:t>
                    </m:r>
                  </m:oMath>
                </a14:m>
                <a:r>
                  <a:rPr lang="zh-CN" altLang="en-US" dirty="0"/>
                  <a:t>是滿足</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𝑟</m:t>
                        </m:r>
                      </m:sub>
                    </m:sSub>
                    <m:r>
                      <m:rPr>
                        <m:brk m:alnAt="7"/>
                      </m:rP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oMath>
                </a14:m>
                <a:r>
                  <a:rPr lang="zh-CN" altLang="en-US" dirty="0"/>
                  <a:t>的任意值。</a:t>
                </a:r>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𝑡</m:t>
                        </m:r>
                      </m:e>
                      <m:sub>
                        <m:r>
                          <a:rPr lang="en-US" altLang="zh-CN" b="0" i="1" smtClean="0">
                            <a:latin typeface="Cambria Math" panose="02040503050406030204" pitchFamily="18" charset="0"/>
                          </a:rPr>
                          <m:t>𝑟</m:t>
                        </m:r>
                      </m:sub>
                    </m:sSub>
                  </m:oMath>
                </a14:m>
                <a:r>
                  <a:rPr lang="zh-CN" altLang="en-US" dirty="0"/>
                  <a:t>等於實際生存期限的未經審查數據，且刪失數據實際生存期限比觀察時間長。</a:t>
                </a:r>
              </a:p>
            </p:txBody>
          </p:sp>
        </mc:Choice>
        <mc:Fallback>
          <p:sp>
            <p:nvSpPr>
              <p:cNvPr id="4" name="内容占位符 2">
                <a:extLst>
                  <a:ext uri="{FF2B5EF4-FFF2-40B4-BE49-F238E27FC236}">
                    <a16:creationId xmlns:a16="http://schemas.microsoft.com/office/drawing/2014/main" id="{64947EEB-4335-4AC9-9E1A-CB6C8EB90042}"/>
                  </a:ext>
                </a:extLst>
              </p:cNvPr>
              <p:cNvSpPr txBox="1">
                <a:spLocks noRot="1" noChangeAspect="1" noMove="1" noResize="1" noEditPoints="1" noAdjustHandles="1" noChangeArrowheads="1" noChangeShapeType="1" noTextEdit="1"/>
              </p:cNvSpPr>
              <p:nvPr/>
            </p:nvSpPr>
            <p:spPr>
              <a:xfrm>
                <a:off x="733097" y="3135088"/>
                <a:ext cx="10515600" cy="3526972"/>
              </a:xfrm>
              <a:prstGeom prst="rect">
                <a:avLst/>
              </a:prstGeom>
              <a:blipFill>
                <a:blip r:embed="rId4"/>
                <a:stretch>
                  <a:fillRect l="-10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4445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1B0ACA-581B-4D1A-BCEA-1665DAD29FD9}"/>
              </a:ext>
            </a:extLst>
          </p:cNvPr>
          <p:cNvSpPr>
            <a:spLocks noGrp="1"/>
          </p:cNvSpPr>
          <p:nvPr>
            <p:ph type="title"/>
          </p:nvPr>
        </p:nvSpPr>
        <p:spPr/>
        <p:txBody>
          <a:bodyPr/>
          <a:lstStyle/>
          <a:p>
            <a:r>
              <a:rPr lang="en-US" altLang="zh-CN" dirty="0"/>
              <a:t>2.2 </a:t>
            </a:r>
            <a:r>
              <a:rPr lang="zh-CN" altLang="en-US" dirty="0"/>
              <a:t>模擬橫向干涉行為</a:t>
            </a:r>
          </a:p>
        </p:txBody>
      </p:sp>
      <p:sp>
        <p:nvSpPr>
          <p:cNvPr id="3" name="内容占位符 2">
            <a:extLst>
              <a:ext uri="{FF2B5EF4-FFF2-40B4-BE49-F238E27FC236}">
                <a16:creationId xmlns:a16="http://schemas.microsoft.com/office/drawing/2014/main" id="{28C7758A-4E76-4F6C-8746-0A16B7C6841E}"/>
              </a:ext>
            </a:extLst>
          </p:cNvPr>
          <p:cNvSpPr>
            <a:spLocks noGrp="1"/>
          </p:cNvSpPr>
          <p:nvPr>
            <p:ph idx="1"/>
          </p:nvPr>
        </p:nvSpPr>
        <p:spPr/>
        <p:txBody>
          <a:bodyPr/>
          <a:lstStyle/>
          <a:p>
            <a:pPr>
              <a:lnSpc>
                <a:spcPct val="150000"/>
              </a:lnSpc>
            </a:pPr>
            <a:r>
              <a:rPr lang="zh-CN" altLang="en-US" dirty="0"/>
              <a:t>非機動車輛駕駛員比機動車駕駛員擁有更大的靈活性。</a:t>
            </a:r>
            <a:endParaRPr lang="en-US" altLang="zh-CN" dirty="0"/>
          </a:p>
          <a:p>
            <a:pPr>
              <a:lnSpc>
                <a:spcPct val="150000"/>
              </a:lnSpc>
            </a:pPr>
            <a:r>
              <a:rPr lang="zh-CN" altLang="en-US" dirty="0"/>
              <a:t>非機動車駕駛員很容易改變方向，加減速和佔據機動車道。結果造成對相鄰機動車道上的機動車的干擾。</a:t>
            </a:r>
            <a:endParaRPr lang="en-US" altLang="zh-CN" dirty="0"/>
          </a:p>
          <a:p>
            <a:pPr>
              <a:lnSpc>
                <a:spcPct val="150000"/>
              </a:lnSpc>
            </a:pPr>
            <a:r>
              <a:rPr lang="zh-CN" altLang="en-US" dirty="0"/>
              <a:t>機動車和非機動車之間的干擾可分為阻塞干擾和摩擦干擾。</a:t>
            </a:r>
          </a:p>
        </p:txBody>
      </p:sp>
    </p:spTree>
    <p:extLst>
      <p:ext uri="{BB962C8B-B14F-4D97-AF65-F5344CB8AC3E}">
        <p14:creationId xmlns:p14="http://schemas.microsoft.com/office/powerpoint/2010/main" val="404154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09966EAB-62C7-4061-A90F-D1DC9E209CD7}"/>
              </a:ext>
            </a:extLst>
          </p:cNvPr>
          <p:cNvPicPr>
            <a:picLocks noGrp="1" noChangeAspect="1"/>
          </p:cNvPicPr>
          <p:nvPr>
            <p:ph idx="1"/>
          </p:nvPr>
        </p:nvPicPr>
        <p:blipFill>
          <a:blip r:embed="rId2"/>
          <a:stretch>
            <a:fillRect/>
          </a:stretch>
        </p:blipFill>
        <p:spPr>
          <a:xfrm>
            <a:off x="1402922" y="336627"/>
            <a:ext cx="9386155" cy="3916943"/>
          </a:xfrm>
          <a:prstGeom prst="rect">
            <a:avLst/>
          </a:prstGeom>
        </p:spPr>
      </p:pic>
      <p:sp>
        <p:nvSpPr>
          <p:cNvPr id="8" name="内容占位符 2">
            <a:extLst>
              <a:ext uri="{FF2B5EF4-FFF2-40B4-BE49-F238E27FC236}">
                <a16:creationId xmlns:a16="http://schemas.microsoft.com/office/drawing/2014/main" id="{9C18421A-A7ED-4D2E-AD46-5D869B457E5D}"/>
              </a:ext>
            </a:extLst>
          </p:cNvPr>
          <p:cNvSpPr txBox="1">
            <a:spLocks/>
          </p:cNvSpPr>
          <p:nvPr/>
        </p:nvSpPr>
        <p:spPr>
          <a:xfrm>
            <a:off x="838200" y="4253570"/>
            <a:ext cx="10515600" cy="1923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阻塞干擾意味著非機動車對機動車構成障礙</a:t>
            </a:r>
            <a:endParaRPr lang="en-US" altLang="zh-CN" dirty="0"/>
          </a:p>
          <a:p>
            <a:r>
              <a:rPr lang="zh-CN" altLang="en-US" dirty="0"/>
              <a:t>機動車由於障礙不得不改變方向或速度</a:t>
            </a:r>
          </a:p>
        </p:txBody>
      </p:sp>
    </p:spTree>
    <p:extLst>
      <p:ext uri="{BB962C8B-B14F-4D97-AF65-F5344CB8AC3E}">
        <p14:creationId xmlns:p14="http://schemas.microsoft.com/office/powerpoint/2010/main" val="245180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9C18421A-A7ED-4D2E-AD46-5D869B457E5D}"/>
              </a:ext>
            </a:extLst>
          </p:cNvPr>
          <p:cNvSpPr txBox="1">
            <a:spLocks/>
          </p:cNvSpPr>
          <p:nvPr/>
        </p:nvSpPr>
        <p:spPr>
          <a:xfrm>
            <a:off x="838199" y="4064727"/>
            <a:ext cx="10515600" cy="19233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摩擦干擾意味著非機動車與機動車之間的橫向距離短</a:t>
            </a:r>
            <a:endParaRPr lang="en-US" altLang="zh-CN" dirty="0"/>
          </a:p>
          <a:p>
            <a:r>
              <a:rPr lang="zh-CN" altLang="en-US" dirty="0"/>
              <a:t>機動車需減速保證安全</a:t>
            </a:r>
          </a:p>
        </p:txBody>
      </p:sp>
      <p:pic>
        <p:nvPicPr>
          <p:cNvPr id="11" name="内容占位符 10">
            <a:extLst>
              <a:ext uri="{FF2B5EF4-FFF2-40B4-BE49-F238E27FC236}">
                <a16:creationId xmlns:a16="http://schemas.microsoft.com/office/drawing/2014/main" id="{5BF9AF2D-5819-4DD5-82D8-B1D19E16D22F}"/>
              </a:ext>
            </a:extLst>
          </p:cNvPr>
          <p:cNvPicPr>
            <a:picLocks noGrp="1"/>
          </p:cNvPicPr>
          <p:nvPr>
            <p:ph idx="1"/>
          </p:nvPr>
        </p:nvPicPr>
        <p:blipFill>
          <a:blip r:embed="rId2"/>
          <a:stretch>
            <a:fillRect/>
          </a:stretch>
        </p:blipFill>
        <p:spPr>
          <a:xfrm>
            <a:off x="1415999" y="464727"/>
            <a:ext cx="9360000" cy="3600000"/>
          </a:xfrm>
          <a:prstGeom prst="rect">
            <a:avLst/>
          </a:prstGeom>
        </p:spPr>
      </p:pic>
    </p:spTree>
    <p:extLst>
      <p:ext uri="{BB962C8B-B14F-4D97-AF65-F5344CB8AC3E}">
        <p14:creationId xmlns:p14="http://schemas.microsoft.com/office/powerpoint/2010/main" val="56437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E690CD2-F470-4273-8B7E-6E465518B942}"/>
              </a:ext>
            </a:extLst>
          </p:cNvPr>
          <p:cNvSpPr>
            <a:spLocks noGrp="1"/>
          </p:cNvSpPr>
          <p:nvPr>
            <p:ph idx="1"/>
          </p:nvPr>
        </p:nvSpPr>
        <p:spPr>
          <a:xfrm>
            <a:off x="838200" y="903890"/>
            <a:ext cx="10515600" cy="5273073"/>
          </a:xfrm>
        </p:spPr>
        <p:txBody>
          <a:bodyPr/>
          <a:lstStyle/>
          <a:p>
            <a:pPr>
              <a:lnSpc>
                <a:spcPct val="150000"/>
              </a:lnSpc>
            </a:pPr>
            <a:r>
              <a:rPr lang="zh-CN" altLang="en-US" dirty="0"/>
              <a:t>實際情況下，距離或空間是駕駛員最重要的決策變量之一。</a:t>
            </a:r>
            <a:endParaRPr lang="en-US" altLang="zh-CN" dirty="0"/>
          </a:p>
          <a:p>
            <a:pPr>
              <a:lnSpc>
                <a:spcPct val="150000"/>
              </a:lnSpc>
            </a:pPr>
            <a:r>
              <a:rPr lang="zh-CN" altLang="en-US" dirty="0"/>
              <a:t>橫向干擾導致以下情況：</a:t>
            </a:r>
            <a:endParaRPr lang="en-US" altLang="zh-CN" dirty="0"/>
          </a:p>
          <a:p>
            <a:pPr marL="914400" lvl="1" indent="-457200">
              <a:lnSpc>
                <a:spcPct val="150000"/>
              </a:lnSpc>
              <a:buFont typeface="+mj-lt"/>
              <a:buAutoNum type="alphaLcParenR"/>
            </a:pPr>
            <a:r>
              <a:rPr lang="zh-CN" altLang="en-US" dirty="0"/>
              <a:t>機動車以勻速直線行駛，非機動車減速或遠離機動車</a:t>
            </a:r>
            <a:endParaRPr lang="en-US" altLang="zh-CN" dirty="0"/>
          </a:p>
          <a:p>
            <a:pPr marL="914400" lvl="1" indent="-457200">
              <a:lnSpc>
                <a:spcPct val="150000"/>
              </a:lnSpc>
              <a:buFont typeface="+mj-lt"/>
              <a:buAutoNum type="alphaLcParenR"/>
            </a:pPr>
            <a:r>
              <a:rPr lang="zh-CN" altLang="en-US" dirty="0"/>
              <a:t>非機動車以勻速直線行駛，機動車減速或改變方向</a:t>
            </a:r>
            <a:endParaRPr lang="en-US" altLang="zh-CN" dirty="0"/>
          </a:p>
          <a:p>
            <a:pPr marL="914400" lvl="1" indent="-457200">
              <a:lnSpc>
                <a:spcPct val="150000"/>
              </a:lnSpc>
              <a:buFont typeface="+mj-lt"/>
              <a:buAutoNum type="alphaLcParenR"/>
            </a:pPr>
            <a:r>
              <a:rPr lang="zh-CN" altLang="en-US" dirty="0"/>
              <a:t>機動車和非機動車都減速或改變方向，以避免橫向干擾</a:t>
            </a:r>
            <a:endParaRPr lang="en-US" altLang="zh-CN" dirty="0"/>
          </a:p>
          <a:p>
            <a:pPr marL="914400" lvl="1" indent="-457200">
              <a:buFont typeface="+mj-lt"/>
              <a:buAutoNum type="alphaLcParenR"/>
            </a:pPr>
            <a:endParaRPr lang="en-US" altLang="zh-CN" dirty="0"/>
          </a:p>
          <a:p>
            <a:pPr marL="0" indent="0">
              <a:buNone/>
            </a:pPr>
            <a:endParaRPr lang="en-US" altLang="zh-CN" dirty="0"/>
          </a:p>
        </p:txBody>
      </p:sp>
    </p:spTree>
    <p:extLst>
      <p:ext uri="{BB962C8B-B14F-4D97-AF65-F5344CB8AC3E}">
        <p14:creationId xmlns:p14="http://schemas.microsoft.com/office/powerpoint/2010/main" val="3431509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FCBE9FD-4D2F-4EB5-A0A2-9BEB79C7F804}"/>
                  </a:ext>
                </a:extLst>
              </p:cNvPr>
              <p:cNvSpPr>
                <a:spLocks noGrp="1"/>
              </p:cNvSpPr>
              <p:nvPr>
                <p:ph idx="1"/>
              </p:nvPr>
            </p:nvSpPr>
            <p:spPr>
              <a:xfrm>
                <a:off x="838200" y="798786"/>
                <a:ext cx="10515600" cy="5378177"/>
              </a:xfrm>
            </p:spPr>
            <p:txBody>
              <a:bodyPr>
                <a:normAutofit/>
              </a:bodyPr>
              <a:lstStyle/>
              <a:p>
                <a:r>
                  <a:rPr lang="zh-CN" altLang="en-US" dirty="0"/>
                  <a:t>根據上述情況，使用一個關鍵變量來表示橫向干擾的影響。</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a:lnSpc>
                    <a:spcPct val="100000"/>
                  </a:lnSpc>
                </a:pPr>
                <a:r>
                  <a:rPr lang="zh-CN" altLang="en-US" dirty="0"/>
                  <a:t>當機動車和非機動車並排行駛時，橫向距離</a:t>
                </a:r>
                <a14:m>
                  <m:oMath xmlns:m="http://schemas.openxmlformats.org/officeDocument/2006/math">
                    <m:r>
                      <a:rPr lang="en-US" altLang="zh-CN" b="0" i="1" smtClean="0">
                        <a:latin typeface="Cambria Math" panose="02040503050406030204" pitchFamily="18" charset="0"/>
                      </a:rPr>
                      <m:t>𝑑</m:t>
                    </m:r>
                    <m:r>
                      <a:rPr lang="zh-CN" altLang="en-US" i="1">
                        <a:latin typeface="Cambria Math" panose="02040503050406030204" pitchFamily="18" charset="0"/>
                      </a:rPr>
                      <m:t>隨著</m:t>
                    </m:r>
                  </m:oMath>
                </a14:m>
                <a:r>
                  <a:rPr lang="zh-CN" altLang="en-US" dirty="0"/>
                  <a:t>運動狀態的變化而變化。</a:t>
                </a:r>
                <a:endParaRPr lang="en-US" altLang="zh-CN" dirty="0"/>
              </a:p>
              <a:p>
                <a:pPr>
                  <a:lnSpc>
                    <a:spcPct val="100000"/>
                  </a:lnSpc>
                </a:pPr>
                <a:r>
                  <a:rPr lang="zh-CN" altLang="en-US" dirty="0"/>
                  <a:t>該距離小於</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𝑑</m:t>
                        </m:r>
                      </m:e>
                      <m:sub>
                        <m:r>
                          <a:rPr lang="en-US" altLang="zh-CN" b="0" i="1" smtClean="0">
                            <a:latin typeface="Cambria Math" panose="02040503050406030204" pitchFamily="18" charset="0"/>
                          </a:rPr>
                          <m:t>𝑚</m:t>
                        </m:r>
                      </m:sub>
                    </m:sSub>
                    <m:r>
                      <a:rPr lang="zh-CN" altLang="en-US" i="1">
                        <a:latin typeface="Cambria Math" panose="02040503050406030204" pitchFamily="18" charset="0"/>
                      </a:rPr>
                      <m:t>時</m:t>
                    </m:r>
                  </m:oMath>
                </a14:m>
                <a:r>
                  <a:rPr lang="zh-CN" altLang="en-US" dirty="0"/>
                  <a:t>，駕駛員將感知危險進行迴避動作。</a:t>
                </a:r>
              </a:p>
            </p:txBody>
          </p:sp>
        </mc:Choice>
        <mc:Fallback xmlns="">
          <p:sp>
            <p:nvSpPr>
              <p:cNvPr id="3" name="内容占位符 2">
                <a:extLst>
                  <a:ext uri="{FF2B5EF4-FFF2-40B4-BE49-F238E27FC236}">
                    <a16:creationId xmlns:a16="http://schemas.microsoft.com/office/drawing/2014/main" id="{5FCBE9FD-4D2F-4EB5-A0A2-9BEB79C7F804}"/>
                  </a:ext>
                </a:extLst>
              </p:cNvPr>
              <p:cNvSpPr>
                <a:spLocks noGrp="1" noRot="1" noChangeAspect="1" noMove="1" noResize="1" noEditPoints="1" noAdjustHandles="1" noChangeArrowheads="1" noChangeShapeType="1" noTextEdit="1"/>
              </p:cNvSpPr>
              <p:nvPr>
                <p:ph idx="1"/>
              </p:nvPr>
            </p:nvSpPr>
            <p:spPr>
              <a:xfrm>
                <a:off x="838200" y="798786"/>
                <a:ext cx="10515600" cy="5378177"/>
              </a:xfrm>
              <a:blipFill>
                <a:blip r:embed="rId2"/>
                <a:stretch>
                  <a:fillRect l="-1043" t="-2041"/>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DE19F3C5-C728-4D82-A7E5-F6381CB13B6F}"/>
              </a:ext>
            </a:extLst>
          </p:cNvPr>
          <p:cNvPicPr>
            <a:picLocks noChangeAspect="1"/>
          </p:cNvPicPr>
          <p:nvPr/>
        </p:nvPicPr>
        <p:blipFill>
          <a:blip r:embed="rId3"/>
          <a:stretch>
            <a:fillRect/>
          </a:stretch>
        </p:blipFill>
        <p:spPr>
          <a:xfrm>
            <a:off x="1405928" y="1194567"/>
            <a:ext cx="9380143" cy="3240000"/>
          </a:xfrm>
          <a:prstGeom prst="rect">
            <a:avLst/>
          </a:prstGeom>
        </p:spPr>
      </p:pic>
    </p:spTree>
    <p:extLst>
      <p:ext uri="{BB962C8B-B14F-4D97-AF65-F5344CB8AC3E}">
        <p14:creationId xmlns:p14="http://schemas.microsoft.com/office/powerpoint/2010/main" val="167747408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2066</Words>
  <Application>Microsoft Office PowerPoint</Application>
  <PresentationFormat>宽屏</PresentationFormat>
  <Paragraphs>97</Paragraphs>
  <Slides>23</Slides>
  <Notes>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等线</vt:lpstr>
      <vt:lpstr>等线 Light</vt:lpstr>
      <vt:lpstr>Arial</vt:lpstr>
      <vt:lpstr>Cambria Math</vt:lpstr>
      <vt:lpstr>Times New Roman</vt:lpstr>
      <vt:lpstr>Office 主题​​</vt:lpstr>
      <vt:lpstr>Modeling lateral interferences between motor vehicles and non-motor vehicles: A survival analysis based approach</vt:lpstr>
      <vt:lpstr>1.介紹</vt:lpstr>
      <vt:lpstr>2. 方法--2.1 生存分析</vt:lpstr>
      <vt:lpstr>PowerPoint 演示文稿</vt:lpstr>
      <vt:lpstr>2.2 模擬橫向干涉行為</vt:lpstr>
      <vt:lpstr>PowerPoint 演示文稿</vt:lpstr>
      <vt:lpstr>PowerPoint 演示文稿</vt:lpstr>
      <vt:lpstr>PowerPoint 演示文稿</vt:lpstr>
      <vt:lpstr>PowerPoint 演示文稿</vt:lpstr>
      <vt:lpstr>PowerPoint 演示文稿</vt:lpstr>
      <vt:lpstr>PowerPoint 演示文稿</vt:lpstr>
      <vt:lpstr>3.調查和數據</vt:lpstr>
      <vt:lpstr>PowerPoint 演示文稿</vt:lpstr>
      <vt:lpstr>PowerPoint 演示文稿</vt:lpstr>
      <vt:lpstr>PowerPoint 演示文稿</vt:lpstr>
      <vt:lpstr>4.模型估計</vt:lpstr>
      <vt:lpstr>PowerPoint 演示文稿</vt:lpstr>
      <vt:lpstr>PowerPoint 演示文稿</vt:lpstr>
      <vt:lpstr>PowerPoint 演示文稿</vt:lpstr>
      <vt:lpstr>PowerPoint 演示文稿</vt:lpstr>
      <vt:lpstr>PowerPoint 演示文稿</vt:lpstr>
      <vt:lpstr>PowerPoint 演示文稿</vt:lpstr>
      <vt:lpstr>6.結論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lateral interferences between motor vehicles and non-motor vehicles A survival analysis based approach</dc:title>
  <dc:creator>Peter</dc:creator>
  <cp:lastModifiedBy>Peter</cp:lastModifiedBy>
  <cp:revision>120</cp:revision>
  <dcterms:created xsi:type="dcterms:W3CDTF">2019-11-21T13:09:08Z</dcterms:created>
  <dcterms:modified xsi:type="dcterms:W3CDTF">2019-11-22T06:47:39Z</dcterms:modified>
</cp:coreProperties>
</file>